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90" r:id="rId2"/>
    <p:sldId id="260" r:id="rId3"/>
    <p:sldId id="267" r:id="rId4"/>
    <p:sldId id="289" r:id="rId5"/>
    <p:sldId id="268" r:id="rId6"/>
    <p:sldId id="277" r:id="rId7"/>
    <p:sldId id="288" r:id="rId8"/>
    <p:sldId id="276" r:id="rId9"/>
    <p:sldId id="295" r:id="rId10"/>
    <p:sldId id="296" r:id="rId11"/>
    <p:sldId id="294" r:id="rId12"/>
    <p:sldId id="297" r:id="rId13"/>
    <p:sldId id="298" r:id="rId14"/>
    <p:sldId id="299" r:id="rId15"/>
  </p:sldIdLst>
  <p:sldSz cx="9144000" cy="6858000" type="screen4x3"/>
  <p:notesSz cx="6858000" cy="994568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738" autoAdjust="0"/>
  </p:normalViewPr>
  <p:slideViewPr>
    <p:cSldViewPr>
      <p:cViewPr varScale="1">
        <p:scale>
          <a:sx n="64" d="100"/>
          <a:sy n="64" d="100"/>
        </p:scale>
        <p:origin x="156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C66AD364-A90B-D540-BF50-D97B513C66B8}" type="datetimeFigureOut">
              <a:rPr lang="nn-NO" smtClean="0"/>
              <a:t>11.02.2017</a:t>
            </a:fld>
            <a:endParaRPr lang="nb-NO"/>
          </a:p>
        </p:txBody>
      </p:sp>
      <p:sp>
        <p:nvSpPr>
          <p:cNvPr id="4" name="Plassholder for lysbilde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724400"/>
            <a:ext cx="5486400" cy="44751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47213"/>
            <a:ext cx="2971800" cy="4968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9447213"/>
            <a:ext cx="2971800" cy="496887"/>
          </a:xfrm>
          <a:prstGeom prst="rect">
            <a:avLst/>
          </a:prstGeom>
        </p:spPr>
        <p:txBody>
          <a:bodyPr vert="horz" lIns="91440" tIns="45720" rIns="91440" bIns="45720" rtlCol="0" anchor="b"/>
          <a:lstStyle>
            <a:lvl1pPr algn="r">
              <a:defRPr sz="1200"/>
            </a:lvl1pPr>
          </a:lstStyle>
          <a:p>
            <a:fld id="{5B24E0A5-DF9F-4C4B-8845-1621B2EB1A28}" type="slidenum">
              <a:rPr lang="nb-NO" smtClean="0"/>
              <a:t>‹#›</a:t>
            </a:fld>
            <a:endParaRPr lang="nb-NO"/>
          </a:p>
        </p:txBody>
      </p:sp>
    </p:spTree>
    <p:extLst>
      <p:ext uri="{BB962C8B-B14F-4D97-AF65-F5344CB8AC3E}">
        <p14:creationId xmlns:p14="http://schemas.microsoft.com/office/powerpoint/2010/main" val="404719287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a:t>Klikk for å redigere tittelstil</a:t>
            </a:r>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p>
        </p:txBody>
      </p:sp>
      <p:sp>
        <p:nvSpPr>
          <p:cNvPr id="4" name="Plassholder for dato 3"/>
          <p:cNvSpPr>
            <a:spLocks noGrp="1"/>
          </p:cNvSpPr>
          <p:nvPr>
            <p:ph type="dt" sz="half" idx="10"/>
          </p:nvPr>
        </p:nvSpPr>
        <p:spPr/>
        <p:txBody>
          <a:bodyPr/>
          <a:lstStyle/>
          <a:p>
            <a:fld id="{5FB00C2F-B2BE-43BB-9AE8-DFFC1AA385C2}" type="datetimeFigureOut">
              <a:rPr lang="nb-NO" smtClean="0"/>
              <a:pPr/>
              <a:t>11.02.2017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932231B8-D7CA-49E0-9A90-96A23F650FA6}" type="slidenum">
              <a:rPr lang="nb-NO" smtClean="0"/>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5FB00C2F-B2BE-43BB-9AE8-DFFC1AA385C2}" type="datetimeFigureOut">
              <a:rPr lang="nb-NO" smtClean="0"/>
              <a:pPr/>
              <a:t>11.02.2017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932231B8-D7CA-49E0-9A90-96A23F650FA6}" type="slidenum">
              <a:rPr lang="nb-NO" smtClean="0"/>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5FB00C2F-B2BE-43BB-9AE8-DFFC1AA385C2}" type="datetimeFigureOut">
              <a:rPr lang="nb-NO" smtClean="0"/>
              <a:pPr/>
              <a:t>11.02.2017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932231B8-D7CA-49E0-9A90-96A23F650FA6}" type="slidenum">
              <a:rPr lang="nb-NO" smtClean="0"/>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5FB00C2F-B2BE-43BB-9AE8-DFFC1AA385C2}" type="datetimeFigureOut">
              <a:rPr lang="nb-NO" smtClean="0"/>
              <a:pPr/>
              <a:t>11.02.2017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932231B8-D7CA-49E0-9A90-96A23F650FA6}" type="slidenum">
              <a:rPr lang="nb-NO" smtClean="0"/>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5FB00C2F-B2BE-43BB-9AE8-DFFC1AA385C2}" type="datetimeFigureOut">
              <a:rPr lang="nb-NO" smtClean="0"/>
              <a:pPr/>
              <a:t>11.02.2017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932231B8-D7CA-49E0-9A90-96A23F650FA6}" type="slidenum">
              <a:rPr lang="nb-NO" smtClean="0"/>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5FB00C2F-B2BE-43BB-9AE8-DFFC1AA385C2}" type="datetimeFigureOut">
              <a:rPr lang="nb-NO" smtClean="0"/>
              <a:pPr/>
              <a:t>11.02.2017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932231B8-D7CA-49E0-9A90-96A23F650FA6}" type="slidenum">
              <a:rPr lang="nb-NO" smtClean="0"/>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5FB00C2F-B2BE-43BB-9AE8-DFFC1AA385C2}" type="datetimeFigureOut">
              <a:rPr lang="nb-NO" smtClean="0"/>
              <a:pPr/>
              <a:t>11.02.2017</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932231B8-D7CA-49E0-9A90-96A23F650FA6}" type="slidenum">
              <a:rPr lang="nb-NO" smtClean="0"/>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5FB00C2F-B2BE-43BB-9AE8-DFFC1AA385C2}" type="datetimeFigureOut">
              <a:rPr lang="nb-NO" smtClean="0"/>
              <a:pPr/>
              <a:t>11.02.2017</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932231B8-D7CA-49E0-9A90-96A23F650FA6}" type="slidenum">
              <a:rPr lang="nb-NO" smtClean="0"/>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5FB00C2F-B2BE-43BB-9AE8-DFFC1AA385C2}" type="datetimeFigureOut">
              <a:rPr lang="nb-NO" smtClean="0"/>
              <a:pPr/>
              <a:t>11.02.2017</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932231B8-D7CA-49E0-9A90-96A23F650FA6}" type="slidenum">
              <a:rPr lang="nb-NO" smtClean="0"/>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5FB00C2F-B2BE-43BB-9AE8-DFFC1AA385C2}" type="datetimeFigureOut">
              <a:rPr lang="nb-NO" smtClean="0"/>
              <a:pPr/>
              <a:t>11.02.2017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932231B8-D7CA-49E0-9A90-96A23F650FA6}" type="slidenum">
              <a:rPr lang="nb-NO" smtClean="0"/>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5FB00C2F-B2BE-43BB-9AE8-DFFC1AA385C2}" type="datetimeFigureOut">
              <a:rPr lang="nb-NO" smtClean="0"/>
              <a:pPr/>
              <a:t>11.02.2017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932231B8-D7CA-49E0-9A90-96A23F650FA6}" type="slidenum">
              <a:rPr lang="nb-NO" smtClean="0"/>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B00C2F-B2BE-43BB-9AE8-DFFC1AA385C2}" type="datetimeFigureOut">
              <a:rPr lang="nb-NO" smtClean="0"/>
              <a:pPr/>
              <a:t>11.02.2017</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231B8-D7CA-49E0-9A90-96A23F650FA6}" type="slidenum">
              <a:rPr lang="nb-NO" smtClean="0"/>
              <a:pPr/>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endParaRPr lang="nb-NO" dirty="0"/>
          </a:p>
        </p:txBody>
      </p:sp>
      <p:sp>
        <p:nvSpPr>
          <p:cNvPr id="5" name="Plassholder for tekst 4"/>
          <p:cNvSpPr>
            <a:spLocks noGrp="1"/>
          </p:cNvSpPr>
          <p:nvPr>
            <p:ph type="body" idx="1"/>
          </p:nvPr>
        </p:nvSpPr>
        <p:spPr/>
        <p:txBody>
          <a:bodyPr/>
          <a:lstStyle/>
          <a:p>
            <a:endParaRPr lang="nb-NO"/>
          </a:p>
        </p:txBody>
      </p:sp>
      <p:sp>
        <p:nvSpPr>
          <p:cNvPr id="7" name="Plassholder for tekst 6"/>
          <p:cNvSpPr>
            <a:spLocks noGrp="1"/>
          </p:cNvSpPr>
          <p:nvPr>
            <p:ph type="body" sz="quarter" idx="3"/>
          </p:nvPr>
        </p:nvSpPr>
        <p:spPr/>
        <p:txBody>
          <a:bodyPr/>
          <a:lstStyle/>
          <a:p>
            <a:endParaRPr lang="nb-NO"/>
          </a:p>
        </p:txBody>
      </p:sp>
      <p:pic>
        <p:nvPicPr>
          <p:cNvPr id="1026" name="Picture 2"/>
          <p:cNvPicPr>
            <a:picLocks noChangeAspect="1" noChangeArrowheads="1"/>
          </p:cNvPicPr>
          <p:nvPr/>
        </p:nvPicPr>
        <p:blipFill>
          <a:blip r:embed="rId2" cstate="print"/>
          <a:srcRect l="312" t="1048"/>
          <a:stretch>
            <a:fillRect/>
          </a:stretch>
        </p:blipFill>
        <p:spPr bwMode="auto">
          <a:xfrm>
            <a:off x="-2464" y="2870"/>
            <a:ext cx="9145042" cy="2211185"/>
          </a:xfrm>
          <a:prstGeom prst="rect">
            <a:avLst/>
          </a:prstGeom>
          <a:noFill/>
          <a:ln w="9525">
            <a:noFill/>
            <a:miter lim="800000"/>
            <a:headEnd/>
            <a:tailEnd/>
          </a:ln>
          <a:effectLst/>
        </p:spPr>
      </p:pic>
      <p:sp>
        <p:nvSpPr>
          <p:cNvPr id="10" name="TekstSylinder 9"/>
          <p:cNvSpPr txBox="1"/>
          <p:nvPr/>
        </p:nvSpPr>
        <p:spPr>
          <a:xfrm>
            <a:off x="142844" y="142852"/>
            <a:ext cx="1751570" cy="369332"/>
          </a:xfrm>
          <a:prstGeom prst="rect">
            <a:avLst/>
          </a:prstGeom>
          <a:noFill/>
        </p:spPr>
        <p:txBody>
          <a:bodyPr wrap="none" rtlCol="0">
            <a:spAutoFit/>
            <a:scene3d>
              <a:camera prst="orthographicFront"/>
              <a:lightRig rig="soft" dir="t">
                <a:rot lat="0" lon="0" rev="10800000"/>
              </a:lightRig>
            </a:scene3d>
            <a:sp3d>
              <a:bevelT w="27940" h="12700"/>
              <a:contourClr>
                <a:srgbClr val="DDDDDD"/>
              </a:contourClr>
            </a:sp3d>
          </a:bodyPr>
          <a:lstStyle/>
          <a:p>
            <a:r>
              <a:rPr lang="nb-NO" b="1" spc="150" dirty="0">
                <a:ln w="11430"/>
                <a:solidFill>
                  <a:srgbClr val="F8F8F8"/>
                </a:solidFill>
                <a:effectLst>
                  <a:outerShdw blurRad="25400" algn="tl" rotWithShape="0">
                    <a:srgbClr val="000000">
                      <a:alpha val="43000"/>
                    </a:srgbClr>
                  </a:outerShdw>
                </a:effectLst>
              </a:rPr>
              <a:t>Årsmøte 2017</a:t>
            </a:r>
          </a:p>
        </p:txBody>
      </p:sp>
      <p:sp>
        <p:nvSpPr>
          <p:cNvPr id="11" name="TekstSylinder 10"/>
          <p:cNvSpPr txBox="1"/>
          <p:nvPr/>
        </p:nvSpPr>
        <p:spPr>
          <a:xfrm>
            <a:off x="827584" y="3235623"/>
            <a:ext cx="7344816" cy="1446550"/>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nb-NO" sz="4400" b="1" spc="150" dirty="0">
                <a:ln w="11430"/>
                <a:effectLst>
                  <a:outerShdw blurRad="25400" algn="tl" rotWithShape="0">
                    <a:srgbClr val="000000">
                      <a:alpha val="43000"/>
                    </a:srgbClr>
                  </a:outerShdw>
                </a:effectLst>
              </a:rPr>
              <a:t>Velkommen til BRV årsmøtet 2017. </a:t>
            </a:r>
          </a:p>
        </p:txBody>
      </p:sp>
    </p:spTree>
    <p:extLst>
      <p:ext uri="{BB962C8B-B14F-4D97-AF65-F5344CB8AC3E}">
        <p14:creationId xmlns:p14="http://schemas.microsoft.com/office/powerpoint/2010/main" val="54083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endParaRPr lang="nb-NO" dirty="0"/>
          </a:p>
        </p:txBody>
      </p:sp>
      <p:sp>
        <p:nvSpPr>
          <p:cNvPr id="5" name="Plassholder for tekst 4"/>
          <p:cNvSpPr>
            <a:spLocks noGrp="1"/>
          </p:cNvSpPr>
          <p:nvPr>
            <p:ph type="body" idx="1"/>
          </p:nvPr>
        </p:nvSpPr>
        <p:spPr/>
        <p:txBody>
          <a:bodyPr/>
          <a:lstStyle/>
          <a:p>
            <a:endParaRPr lang="nb-NO"/>
          </a:p>
        </p:txBody>
      </p:sp>
      <p:sp>
        <p:nvSpPr>
          <p:cNvPr id="7" name="Plassholder for tekst 6"/>
          <p:cNvSpPr>
            <a:spLocks noGrp="1"/>
          </p:cNvSpPr>
          <p:nvPr>
            <p:ph type="body" sz="quarter" idx="3"/>
          </p:nvPr>
        </p:nvSpPr>
        <p:spPr/>
        <p:txBody>
          <a:bodyPr/>
          <a:lstStyle/>
          <a:p>
            <a:endParaRPr lang="nb-NO"/>
          </a:p>
        </p:txBody>
      </p:sp>
      <p:pic>
        <p:nvPicPr>
          <p:cNvPr id="1026" name="Picture 2"/>
          <p:cNvPicPr>
            <a:picLocks noChangeAspect="1" noChangeArrowheads="1"/>
          </p:cNvPicPr>
          <p:nvPr/>
        </p:nvPicPr>
        <p:blipFill>
          <a:blip r:embed="rId2" cstate="print"/>
          <a:srcRect l="312" t="1048"/>
          <a:stretch>
            <a:fillRect/>
          </a:stretch>
        </p:blipFill>
        <p:spPr bwMode="auto">
          <a:xfrm>
            <a:off x="-2464" y="2870"/>
            <a:ext cx="9145042" cy="2211185"/>
          </a:xfrm>
          <a:prstGeom prst="rect">
            <a:avLst/>
          </a:prstGeom>
          <a:noFill/>
          <a:ln w="9525">
            <a:noFill/>
            <a:miter lim="800000"/>
            <a:headEnd/>
            <a:tailEnd/>
          </a:ln>
          <a:effectLst/>
        </p:spPr>
      </p:pic>
      <p:sp>
        <p:nvSpPr>
          <p:cNvPr id="10" name="TekstSylinder 9"/>
          <p:cNvSpPr txBox="1"/>
          <p:nvPr/>
        </p:nvSpPr>
        <p:spPr>
          <a:xfrm>
            <a:off x="142844" y="142852"/>
            <a:ext cx="1751570" cy="369332"/>
          </a:xfrm>
          <a:prstGeom prst="rect">
            <a:avLst/>
          </a:prstGeom>
          <a:noFill/>
        </p:spPr>
        <p:txBody>
          <a:bodyPr wrap="none" rtlCol="0">
            <a:spAutoFit/>
            <a:scene3d>
              <a:camera prst="orthographicFront"/>
              <a:lightRig rig="soft" dir="t">
                <a:rot lat="0" lon="0" rev="10800000"/>
              </a:lightRig>
            </a:scene3d>
            <a:sp3d>
              <a:bevelT w="27940" h="12700"/>
              <a:contourClr>
                <a:srgbClr val="DDDDDD"/>
              </a:contourClr>
            </a:sp3d>
          </a:bodyPr>
          <a:lstStyle/>
          <a:p>
            <a:r>
              <a:rPr lang="nb-NO" b="1" spc="150" dirty="0">
                <a:ln w="11430"/>
                <a:solidFill>
                  <a:srgbClr val="F8F8F8"/>
                </a:solidFill>
                <a:effectLst>
                  <a:outerShdw blurRad="25400" algn="tl" rotWithShape="0">
                    <a:srgbClr val="000000">
                      <a:alpha val="43000"/>
                    </a:srgbClr>
                  </a:outerShdw>
                </a:effectLst>
              </a:rPr>
              <a:t>Årsmøte 2017</a:t>
            </a:r>
          </a:p>
        </p:txBody>
      </p:sp>
      <p:sp>
        <p:nvSpPr>
          <p:cNvPr id="11" name="TekstSylinder 10"/>
          <p:cNvSpPr txBox="1"/>
          <p:nvPr/>
        </p:nvSpPr>
        <p:spPr>
          <a:xfrm>
            <a:off x="827584" y="3235623"/>
            <a:ext cx="7344816" cy="1446550"/>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nb-NO" sz="4400" b="1" spc="150" dirty="0">
                <a:ln w="11430"/>
                <a:effectLst>
                  <a:outerShdw blurRad="25400" algn="tl" rotWithShape="0">
                    <a:srgbClr val="000000">
                      <a:alpha val="43000"/>
                    </a:srgbClr>
                  </a:outerShdw>
                </a:effectLst>
              </a:rPr>
              <a:t>Innkomne forslag og saker</a:t>
            </a:r>
          </a:p>
          <a:p>
            <a:pPr algn="ctr"/>
            <a:endParaRPr lang="nb-NO" sz="4400" b="1" spc="150" dirty="0">
              <a:ln w="11430"/>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1445452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endParaRPr lang="nb-NO" dirty="0"/>
          </a:p>
        </p:txBody>
      </p:sp>
      <p:sp>
        <p:nvSpPr>
          <p:cNvPr id="5" name="Plassholder for tekst 4"/>
          <p:cNvSpPr>
            <a:spLocks noGrp="1"/>
          </p:cNvSpPr>
          <p:nvPr>
            <p:ph type="body" idx="1"/>
          </p:nvPr>
        </p:nvSpPr>
        <p:spPr/>
        <p:txBody>
          <a:bodyPr/>
          <a:lstStyle/>
          <a:p>
            <a:endParaRPr lang="nb-NO"/>
          </a:p>
        </p:txBody>
      </p:sp>
      <p:sp>
        <p:nvSpPr>
          <p:cNvPr id="7" name="Plassholder for tekst 6"/>
          <p:cNvSpPr>
            <a:spLocks noGrp="1"/>
          </p:cNvSpPr>
          <p:nvPr>
            <p:ph type="body" sz="quarter" idx="3"/>
          </p:nvPr>
        </p:nvSpPr>
        <p:spPr/>
        <p:txBody>
          <a:bodyPr/>
          <a:lstStyle/>
          <a:p>
            <a:endParaRPr lang="nb-NO"/>
          </a:p>
        </p:txBody>
      </p:sp>
      <p:pic>
        <p:nvPicPr>
          <p:cNvPr id="1026" name="Picture 2"/>
          <p:cNvPicPr>
            <a:picLocks noChangeAspect="1" noChangeArrowheads="1"/>
          </p:cNvPicPr>
          <p:nvPr/>
        </p:nvPicPr>
        <p:blipFill>
          <a:blip r:embed="rId2" cstate="print"/>
          <a:srcRect l="312" t="1048"/>
          <a:stretch>
            <a:fillRect/>
          </a:stretch>
        </p:blipFill>
        <p:spPr bwMode="auto">
          <a:xfrm>
            <a:off x="-2464" y="2870"/>
            <a:ext cx="9145042" cy="2211185"/>
          </a:xfrm>
          <a:prstGeom prst="rect">
            <a:avLst/>
          </a:prstGeom>
          <a:noFill/>
          <a:ln w="9525">
            <a:noFill/>
            <a:miter lim="800000"/>
            <a:headEnd/>
            <a:tailEnd/>
          </a:ln>
          <a:effectLst/>
        </p:spPr>
      </p:pic>
      <p:sp>
        <p:nvSpPr>
          <p:cNvPr id="10" name="TekstSylinder 9"/>
          <p:cNvSpPr txBox="1"/>
          <p:nvPr/>
        </p:nvSpPr>
        <p:spPr>
          <a:xfrm>
            <a:off x="142844" y="142852"/>
            <a:ext cx="1751570" cy="369332"/>
          </a:xfrm>
          <a:prstGeom prst="rect">
            <a:avLst/>
          </a:prstGeom>
          <a:noFill/>
        </p:spPr>
        <p:txBody>
          <a:bodyPr wrap="none" rtlCol="0">
            <a:spAutoFit/>
            <a:scene3d>
              <a:camera prst="orthographicFront"/>
              <a:lightRig rig="soft" dir="t">
                <a:rot lat="0" lon="0" rev="10800000"/>
              </a:lightRig>
            </a:scene3d>
            <a:sp3d>
              <a:bevelT w="27940" h="12700"/>
              <a:contourClr>
                <a:srgbClr val="DDDDDD"/>
              </a:contourClr>
            </a:sp3d>
          </a:bodyPr>
          <a:lstStyle/>
          <a:p>
            <a:r>
              <a:rPr lang="nb-NO" b="1" spc="150" dirty="0">
                <a:ln w="11430"/>
                <a:solidFill>
                  <a:srgbClr val="F8F8F8"/>
                </a:solidFill>
                <a:effectLst>
                  <a:outerShdw blurRad="25400" algn="tl" rotWithShape="0">
                    <a:srgbClr val="000000">
                      <a:alpha val="43000"/>
                    </a:srgbClr>
                  </a:outerShdw>
                </a:effectLst>
              </a:rPr>
              <a:t>Årsmøte 2017</a:t>
            </a:r>
          </a:p>
        </p:txBody>
      </p:sp>
      <p:sp>
        <p:nvSpPr>
          <p:cNvPr id="11" name="TekstSylinder 10"/>
          <p:cNvSpPr txBox="1"/>
          <p:nvPr/>
        </p:nvSpPr>
        <p:spPr>
          <a:xfrm>
            <a:off x="142844" y="2234990"/>
            <a:ext cx="8821644" cy="4093428"/>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nb-NO" sz="2000" b="1" spc="150" dirty="0">
                <a:ln w="11430"/>
                <a:effectLst>
                  <a:outerShdw blurRad="25400" algn="tl" rotWithShape="0">
                    <a:srgbClr val="000000">
                      <a:alpha val="43000"/>
                    </a:srgbClr>
                  </a:outerShdw>
                </a:effectLst>
              </a:rPr>
              <a:t>Sak 1: </a:t>
            </a:r>
          </a:p>
          <a:p>
            <a:r>
              <a:rPr lang="nb-NO" sz="2000" dirty="0"/>
              <a:t>Sak innmeldt av styret:</a:t>
            </a:r>
          </a:p>
          <a:p>
            <a:endParaRPr lang="nb-NO" sz="2000" dirty="0"/>
          </a:p>
          <a:p>
            <a:r>
              <a:rPr lang="nb-NO" sz="2000" dirty="0"/>
              <a:t>Styret skal i 2017 utrede muligheten for et klubblokale, gjerne med tilhørende buldreanlegg. Lokalet skal ha en beliggenhet som gjør at flest mulig av medlemmene kan benytte seg av anlegget samt at det tilrettelegges for alle ferdighetsgrader innen buldring.</a:t>
            </a:r>
          </a:p>
          <a:p>
            <a:endParaRPr lang="nb-NO" sz="2000" dirty="0"/>
          </a:p>
          <a:p>
            <a:endParaRPr lang="nb-NO" sz="2000" dirty="0"/>
          </a:p>
          <a:p>
            <a:br>
              <a:rPr lang="nb-NO" sz="2000" dirty="0"/>
            </a:br>
            <a:br>
              <a:rPr lang="nb-NO" sz="2000" dirty="0"/>
            </a:br>
            <a:r>
              <a:rPr lang="nb-NO" sz="2000" dirty="0"/>
              <a:t> </a:t>
            </a:r>
          </a:p>
          <a:p>
            <a:pPr algn="ctr"/>
            <a:endParaRPr lang="nb-NO" sz="2000" b="1" spc="150" dirty="0">
              <a:ln w="11430"/>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714114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endParaRPr lang="nb-NO" dirty="0"/>
          </a:p>
        </p:txBody>
      </p:sp>
      <p:sp>
        <p:nvSpPr>
          <p:cNvPr id="5" name="Plassholder for tekst 4"/>
          <p:cNvSpPr>
            <a:spLocks noGrp="1"/>
          </p:cNvSpPr>
          <p:nvPr>
            <p:ph type="body" idx="1"/>
          </p:nvPr>
        </p:nvSpPr>
        <p:spPr/>
        <p:txBody>
          <a:bodyPr/>
          <a:lstStyle/>
          <a:p>
            <a:endParaRPr lang="nb-NO"/>
          </a:p>
        </p:txBody>
      </p:sp>
      <p:sp>
        <p:nvSpPr>
          <p:cNvPr id="7" name="Plassholder for tekst 6"/>
          <p:cNvSpPr>
            <a:spLocks noGrp="1"/>
          </p:cNvSpPr>
          <p:nvPr>
            <p:ph type="body" sz="quarter" idx="3"/>
          </p:nvPr>
        </p:nvSpPr>
        <p:spPr/>
        <p:txBody>
          <a:bodyPr/>
          <a:lstStyle/>
          <a:p>
            <a:endParaRPr lang="nb-NO"/>
          </a:p>
        </p:txBody>
      </p:sp>
      <p:pic>
        <p:nvPicPr>
          <p:cNvPr id="1026" name="Picture 2"/>
          <p:cNvPicPr>
            <a:picLocks noChangeAspect="1" noChangeArrowheads="1"/>
          </p:cNvPicPr>
          <p:nvPr/>
        </p:nvPicPr>
        <p:blipFill>
          <a:blip r:embed="rId2" cstate="print"/>
          <a:srcRect l="312" t="1048"/>
          <a:stretch>
            <a:fillRect/>
          </a:stretch>
        </p:blipFill>
        <p:spPr bwMode="auto">
          <a:xfrm>
            <a:off x="-2464" y="2870"/>
            <a:ext cx="9145042" cy="2211185"/>
          </a:xfrm>
          <a:prstGeom prst="rect">
            <a:avLst/>
          </a:prstGeom>
          <a:noFill/>
          <a:ln w="9525">
            <a:noFill/>
            <a:miter lim="800000"/>
            <a:headEnd/>
            <a:tailEnd/>
          </a:ln>
          <a:effectLst/>
        </p:spPr>
      </p:pic>
      <p:sp>
        <p:nvSpPr>
          <p:cNvPr id="10" name="TekstSylinder 9"/>
          <p:cNvSpPr txBox="1"/>
          <p:nvPr/>
        </p:nvSpPr>
        <p:spPr>
          <a:xfrm>
            <a:off x="142844" y="142852"/>
            <a:ext cx="1751570" cy="369332"/>
          </a:xfrm>
          <a:prstGeom prst="rect">
            <a:avLst/>
          </a:prstGeom>
          <a:noFill/>
        </p:spPr>
        <p:txBody>
          <a:bodyPr wrap="none" rtlCol="0">
            <a:spAutoFit/>
            <a:scene3d>
              <a:camera prst="orthographicFront"/>
              <a:lightRig rig="soft" dir="t">
                <a:rot lat="0" lon="0" rev="10800000"/>
              </a:lightRig>
            </a:scene3d>
            <a:sp3d>
              <a:bevelT w="27940" h="12700"/>
              <a:contourClr>
                <a:srgbClr val="DDDDDD"/>
              </a:contourClr>
            </a:sp3d>
          </a:bodyPr>
          <a:lstStyle/>
          <a:p>
            <a:r>
              <a:rPr lang="nb-NO" b="1" spc="150" dirty="0">
                <a:ln w="11430"/>
                <a:solidFill>
                  <a:srgbClr val="F8F8F8"/>
                </a:solidFill>
                <a:effectLst>
                  <a:outerShdw blurRad="25400" algn="tl" rotWithShape="0">
                    <a:srgbClr val="000000">
                      <a:alpha val="43000"/>
                    </a:srgbClr>
                  </a:outerShdw>
                </a:effectLst>
              </a:rPr>
              <a:t>Årsmøte 2017</a:t>
            </a:r>
          </a:p>
        </p:txBody>
      </p:sp>
      <p:sp>
        <p:nvSpPr>
          <p:cNvPr id="11" name="TekstSylinder 10"/>
          <p:cNvSpPr txBox="1"/>
          <p:nvPr/>
        </p:nvSpPr>
        <p:spPr>
          <a:xfrm>
            <a:off x="142844" y="2234990"/>
            <a:ext cx="8821644" cy="3785652"/>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nb-NO" sz="2000" b="1" spc="150" dirty="0">
                <a:ln w="11430"/>
                <a:effectLst>
                  <a:outerShdw blurRad="25400" algn="tl" rotWithShape="0">
                    <a:srgbClr val="000000">
                      <a:alpha val="43000"/>
                    </a:srgbClr>
                  </a:outerShdw>
                </a:effectLst>
              </a:rPr>
              <a:t>Sak 2:</a:t>
            </a:r>
          </a:p>
          <a:p>
            <a:r>
              <a:rPr lang="nb-NO" sz="2000" spc="150" dirty="0">
                <a:ln w="11430"/>
              </a:rPr>
              <a:t>Sak innmeldt av medlem.</a:t>
            </a:r>
          </a:p>
          <a:p>
            <a:endParaRPr lang="nb-NO" sz="2000" spc="150" dirty="0">
              <a:ln w="11430"/>
            </a:endParaRPr>
          </a:p>
          <a:p>
            <a:r>
              <a:rPr lang="nb-NO" sz="2000" spc="150" dirty="0" err="1">
                <a:ln w="11430"/>
              </a:rPr>
              <a:t>Rebolting</a:t>
            </a:r>
            <a:r>
              <a:rPr lang="nb-NO" sz="2000" spc="150" dirty="0">
                <a:ln w="11430"/>
              </a:rPr>
              <a:t>. Ny vurdering av gammel sak. Se også egen uttalelse fra styret.</a:t>
            </a:r>
          </a:p>
          <a:p>
            <a:r>
              <a:rPr lang="nb-NO" sz="2000" b="1" spc="150" dirty="0">
                <a:ln w="11430"/>
                <a:effectLst>
                  <a:outerShdw blurRad="25400" algn="tl" rotWithShape="0">
                    <a:srgbClr val="000000">
                      <a:alpha val="43000"/>
                    </a:srgbClr>
                  </a:outerShdw>
                </a:effectLst>
              </a:rPr>
              <a:t> </a:t>
            </a:r>
          </a:p>
          <a:p>
            <a:endParaRPr lang="nb-NO" sz="2000" dirty="0"/>
          </a:p>
          <a:p>
            <a:endParaRPr lang="nb-NO" sz="2000" dirty="0"/>
          </a:p>
          <a:p>
            <a:br>
              <a:rPr lang="nb-NO" sz="2000" dirty="0"/>
            </a:br>
            <a:br>
              <a:rPr lang="nb-NO" sz="2000" dirty="0"/>
            </a:br>
            <a:r>
              <a:rPr lang="nb-NO" sz="2000" dirty="0"/>
              <a:t> </a:t>
            </a:r>
          </a:p>
          <a:p>
            <a:pPr algn="ctr"/>
            <a:endParaRPr lang="nb-NO" sz="2000" b="1" spc="150" dirty="0">
              <a:ln w="11430"/>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1899824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endParaRPr lang="nb-NO" dirty="0"/>
          </a:p>
        </p:txBody>
      </p:sp>
      <p:sp>
        <p:nvSpPr>
          <p:cNvPr id="5" name="Plassholder for tekst 4"/>
          <p:cNvSpPr>
            <a:spLocks noGrp="1"/>
          </p:cNvSpPr>
          <p:nvPr>
            <p:ph type="body" idx="1"/>
          </p:nvPr>
        </p:nvSpPr>
        <p:spPr/>
        <p:txBody>
          <a:bodyPr/>
          <a:lstStyle/>
          <a:p>
            <a:endParaRPr lang="nb-NO"/>
          </a:p>
        </p:txBody>
      </p:sp>
      <p:sp>
        <p:nvSpPr>
          <p:cNvPr id="7" name="Plassholder for tekst 6"/>
          <p:cNvSpPr>
            <a:spLocks noGrp="1"/>
          </p:cNvSpPr>
          <p:nvPr>
            <p:ph type="body" sz="quarter" idx="3"/>
          </p:nvPr>
        </p:nvSpPr>
        <p:spPr/>
        <p:txBody>
          <a:bodyPr/>
          <a:lstStyle/>
          <a:p>
            <a:endParaRPr lang="nb-NO"/>
          </a:p>
        </p:txBody>
      </p:sp>
      <p:pic>
        <p:nvPicPr>
          <p:cNvPr id="1026" name="Picture 2"/>
          <p:cNvPicPr>
            <a:picLocks noChangeAspect="1" noChangeArrowheads="1"/>
          </p:cNvPicPr>
          <p:nvPr/>
        </p:nvPicPr>
        <p:blipFill>
          <a:blip r:embed="rId2" cstate="print"/>
          <a:srcRect l="312" t="1048"/>
          <a:stretch>
            <a:fillRect/>
          </a:stretch>
        </p:blipFill>
        <p:spPr bwMode="auto">
          <a:xfrm>
            <a:off x="-2464" y="2870"/>
            <a:ext cx="9145042" cy="2211185"/>
          </a:xfrm>
          <a:prstGeom prst="rect">
            <a:avLst/>
          </a:prstGeom>
          <a:noFill/>
          <a:ln w="9525">
            <a:noFill/>
            <a:miter lim="800000"/>
            <a:headEnd/>
            <a:tailEnd/>
          </a:ln>
          <a:effectLst/>
        </p:spPr>
      </p:pic>
      <p:sp>
        <p:nvSpPr>
          <p:cNvPr id="10" name="TekstSylinder 9"/>
          <p:cNvSpPr txBox="1"/>
          <p:nvPr/>
        </p:nvSpPr>
        <p:spPr>
          <a:xfrm>
            <a:off x="142844" y="142852"/>
            <a:ext cx="1751570" cy="369332"/>
          </a:xfrm>
          <a:prstGeom prst="rect">
            <a:avLst/>
          </a:prstGeom>
          <a:noFill/>
        </p:spPr>
        <p:txBody>
          <a:bodyPr wrap="none" rtlCol="0">
            <a:spAutoFit/>
            <a:scene3d>
              <a:camera prst="orthographicFront"/>
              <a:lightRig rig="soft" dir="t">
                <a:rot lat="0" lon="0" rev="10800000"/>
              </a:lightRig>
            </a:scene3d>
            <a:sp3d>
              <a:bevelT w="27940" h="12700"/>
              <a:contourClr>
                <a:srgbClr val="DDDDDD"/>
              </a:contourClr>
            </a:sp3d>
          </a:bodyPr>
          <a:lstStyle/>
          <a:p>
            <a:r>
              <a:rPr lang="nb-NO" b="1" spc="150" dirty="0">
                <a:ln w="11430"/>
                <a:solidFill>
                  <a:srgbClr val="F8F8F8"/>
                </a:solidFill>
                <a:effectLst>
                  <a:outerShdw blurRad="25400" algn="tl" rotWithShape="0">
                    <a:srgbClr val="000000">
                      <a:alpha val="43000"/>
                    </a:srgbClr>
                  </a:outerShdw>
                </a:effectLst>
              </a:rPr>
              <a:t>Årsmøte 2017</a:t>
            </a:r>
          </a:p>
        </p:txBody>
      </p:sp>
      <p:sp>
        <p:nvSpPr>
          <p:cNvPr id="11" name="TekstSylinder 10"/>
          <p:cNvSpPr txBox="1"/>
          <p:nvPr/>
        </p:nvSpPr>
        <p:spPr>
          <a:xfrm>
            <a:off x="142844" y="2234990"/>
            <a:ext cx="8821644" cy="4585871"/>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nb-NO" sz="2000" b="1" spc="150" dirty="0">
                <a:ln w="11430"/>
                <a:effectLst>
                  <a:outerShdw blurRad="25400" algn="tl" rotWithShape="0">
                    <a:srgbClr val="000000">
                      <a:alpha val="43000"/>
                    </a:srgbClr>
                  </a:outerShdw>
                </a:effectLst>
              </a:rPr>
              <a:t>Sak 3:</a:t>
            </a:r>
          </a:p>
          <a:p>
            <a:r>
              <a:rPr lang="nb-NO" sz="2000" b="1" spc="150" dirty="0">
                <a:ln w="11430"/>
                <a:effectLst>
                  <a:outerShdw blurRad="25400" algn="tl" rotWithShape="0">
                    <a:srgbClr val="000000">
                      <a:alpha val="43000"/>
                    </a:srgbClr>
                  </a:outerShdw>
                </a:effectLst>
              </a:rPr>
              <a:t>Sak innmeldt av medlem.</a:t>
            </a:r>
          </a:p>
          <a:p>
            <a:endParaRPr lang="nb-NO" sz="2000" b="1" spc="150" dirty="0">
              <a:ln w="11430"/>
              <a:effectLst>
                <a:outerShdw blurRad="25400" algn="tl" rotWithShape="0">
                  <a:srgbClr val="000000">
                    <a:alpha val="43000"/>
                  </a:srgbClr>
                </a:outerShdw>
              </a:effectLst>
            </a:endParaRPr>
          </a:p>
          <a:p>
            <a:r>
              <a:rPr lang="nb-NO" dirty="0"/>
              <a:t>Et forslag til en norm/praksis </a:t>
            </a:r>
            <a:r>
              <a:rPr lang="nb-NO" dirty="0" err="1"/>
              <a:t>ifht</a:t>
            </a:r>
            <a:r>
              <a:rPr lang="nb-NO" dirty="0"/>
              <a:t> nyetablering av bolteruter. Det er at alle som bolter i regi av BRV, med bolter og utstyr fra BRV, skal bore minst 6 cm lange hull som de setter boltene i. For når tiden for </a:t>
            </a:r>
            <a:r>
              <a:rPr lang="nb-NO" dirty="0" err="1"/>
              <a:t>rebolting</a:t>
            </a:r>
            <a:r>
              <a:rPr lang="nb-NO" dirty="0"/>
              <a:t> kommer, så sparer dette enormt med jobb for de som skal </a:t>
            </a:r>
            <a:r>
              <a:rPr lang="nb-NO" dirty="0" err="1"/>
              <a:t>rebolte</a:t>
            </a:r>
            <a:r>
              <a:rPr lang="nb-NO" dirty="0"/>
              <a:t>. Da kan de bare </a:t>
            </a:r>
            <a:r>
              <a:rPr lang="nb-NO" dirty="0" err="1"/>
              <a:t>skruv</a:t>
            </a:r>
            <a:r>
              <a:rPr lang="nb-NO" dirty="0"/>
              <a:t> av mutter og fjerne henger, og slå bolten inn i hullet, uten å styre med vinkelsliper på tau (som ikke er særlig hyggelig, eller sikkert). </a:t>
            </a:r>
          </a:p>
          <a:p>
            <a:endParaRPr lang="nb-NO" sz="2000" b="1" spc="150" dirty="0">
              <a:ln w="11430"/>
              <a:effectLst>
                <a:outerShdw blurRad="25400" algn="tl" rotWithShape="0">
                  <a:srgbClr val="000000">
                    <a:alpha val="43000"/>
                  </a:srgbClr>
                </a:outerShdw>
              </a:effectLst>
            </a:endParaRPr>
          </a:p>
          <a:p>
            <a:endParaRPr lang="nb-NO" sz="2000" dirty="0"/>
          </a:p>
          <a:p>
            <a:endParaRPr lang="nb-NO" sz="2000" dirty="0"/>
          </a:p>
          <a:p>
            <a:br>
              <a:rPr lang="nb-NO" sz="2000" dirty="0"/>
            </a:br>
            <a:br>
              <a:rPr lang="nb-NO" sz="2000" dirty="0"/>
            </a:br>
            <a:r>
              <a:rPr lang="nb-NO" sz="2000" dirty="0"/>
              <a:t> </a:t>
            </a:r>
          </a:p>
          <a:p>
            <a:pPr algn="ctr"/>
            <a:endParaRPr lang="nb-NO" sz="2000" b="1" spc="150" dirty="0">
              <a:ln w="11430"/>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638911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endParaRPr lang="nb-NO" dirty="0"/>
          </a:p>
        </p:txBody>
      </p:sp>
      <p:sp>
        <p:nvSpPr>
          <p:cNvPr id="5" name="Plassholder for tekst 4"/>
          <p:cNvSpPr>
            <a:spLocks noGrp="1"/>
          </p:cNvSpPr>
          <p:nvPr>
            <p:ph type="body" idx="1"/>
          </p:nvPr>
        </p:nvSpPr>
        <p:spPr/>
        <p:txBody>
          <a:bodyPr/>
          <a:lstStyle/>
          <a:p>
            <a:endParaRPr lang="nb-NO"/>
          </a:p>
        </p:txBody>
      </p:sp>
      <p:sp>
        <p:nvSpPr>
          <p:cNvPr id="7" name="Plassholder for tekst 6"/>
          <p:cNvSpPr>
            <a:spLocks noGrp="1"/>
          </p:cNvSpPr>
          <p:nvPr>
            <p:ph type="body" sz="quarter" idx="3"/>
          </p:nvPr>
        </p:nvSpPr>
        <p:spPr/>
        <p:txBody>
          <a:bodyPr/>
          <a:lstStyle/>
          <a:p>
            <a:endParaRPr lang="nb-NO"/>
          </a:p>
        </p:txBody>
      </p:sp>
      <p:pic>
        <p:nvPicPr>
          <p:cNvPr id="1026" name="Picture 2"/>
          <p:cNvPicPr>
            <a:picLocks noChangeAspect="1" noChangeArrowheads="1"/>
          </p:cNvPicPr>
          <p:nvPr/>
        </p:nvPicPr>
        <p:blipFill>
          <a:blip r:embed="rId2" cstate="print"/>
          <a:srcRect l="312" t="1048"/>
          <a:stretch>
            <a:fillRect/>
          </a:stretch>
        </p:blipFill>
        <p:spPr bwMode="auto">
          <a:xfrm>
            <a:off x="-2464" y="2870"/>
            <a:ext cx="9145042" cy="2211185"/>
          </a:xfrm>
          <a:prstGeom prst="rect">
            <a:avLst/>
          </a:prstGeom>
          <a:noFill/>
          <a:ln w="9525">
            <a:noFill/>
            <a:miter lim="800000"/>
            <a:headEnd/>
            <a:tailEnd/>
          </a:ln>
          <a:effectLst/>
        </p:spPr>
      </p:pic>
      <p:sp>
        <p:nvSpPr>
          <p:cNvPr id="10" name="TekstSylinder 9"/>
          <p:cNvSpPr txBox="1"/>
          <p:nvPr/>
        </p:nvSpPr>
        <p:spPr>
          <a:xfrm>
            <a:off x="142844" y="142852"/>
            <a:ext cx="1751570" cy="369332"/>
          </a:xfrm>
          <a:prstGeom prst="rect">
            <a:avLst/>
          </a:prstGeom>
          <a:noFill/>
        </p:spPr>
        <p:txBody>
          <a:bodyPr wrap="none" rtlCol="0">
            <a:spAutoFit/>
            <a:scene3d>
              <a:camera prst="orthographicFront"/>
              <a:lightRig rig="soft" dir="t">
                <a:rot lat="0" lon="0" rev="10800000"/>
              </a:lightRig>
            </a:scene3d>
            <a:sp3d>
              <a:bevelT w="27940" h="12700"/>
              <a:contourClr>
                <a:srgbClr val="DDDDDD"/>
              </a:contourClr>
            </a:sp3d>
          </a:bodyPr>
          <a:lstStyle/>
          <a:p>
            <a:r>
              <a:rPr lang="nb-NO" b="1" spc="150" dirty="0">
                <a:ln w="11430"/>
                <a:solidFill>
                  <a:srgbClr val="F8F8F8"/>
                </a:solidFill>
                <a:effectLst>
                  <a:outerShdw blurRad="25400" algn="tl" rotWithShape="0">
                    <a:srgbClr val="000000">
                      <a:alpha val="43000"/>
                    </a:srgbClr>
                  </a:outerShdw>
                </a:effectLst>
              </a:rPr>
              <a:t>Årsmøte 2017</a:t>
            </a:r>
          </a:p>
        </p:txBody>
      </p:sp>
      <p:sp>
        <p:nvSpPr>
          <p:cNvPr id="11" name="TekstSylinder 10"/>
          <p:cNvSpPr txBox="1"/>
          <p:nvPr/>
        </p:nvSpPr>
        <p:spPr>
          <a:xfrm>
            <a:off x="142844" y="2234990"/>
            <a:ext cx="8821644" cy="3170099"/>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nb-NO" sz="2000" b="1" spc="150" dirty="0">
                <a:ln w="11430"/>
                <a:effectLst>
                  <a:outerShdw blurRad="25400" algn="tl" rotWithShape="0">
                    <a:srgbClr val="000000">
                      <a:alpha val="43000"/>
                    </a:srgbClr>
                  </a:outerShdw>
                </a:effectLst>
              </a:rPr>
              <a:t>Sak 4:</a:t>
            </a:r>
          </a:p>
          <a:p>
            <a:r>
              <a:rPr lang="nb-NO" sz="2000" b="1" spc="150" dirty="0">
                <a:ln w="11430"/>
                <a:effectLst>
                  <a:outerShdw blurRad="25400" algn="tl" rotWithShape="0">
                    <a:srgbClr val="000000">
                      <a:alpha val="43000"/>
                    </a:srgbClr>
                  </a:outerShdw>
                </a:effectLst>
              </a:rPr>
              <a:t>Sak innmeldt av medlem.</a:t>
            </a:r>
          </a:p>
          <a:p>
            <a:endParaRPr lang="nb-NO" sz="2000" b="1" spc="150" dirty="0">
              <a:ln w="11430"/>
              <a:effectLst>
                <a:outerShdw blurRad="25400" algn="tl" rotWithShape="0">
                  <a:srgbClr val="000000">
                    <a:alpha val="43000"/>
                  </a:srgbClr>
                </a:outerShdw>
              </a:effectLst>
            </a:endParaRPr>
          </a:p>
          <a:p>
            <a:r>
              <a:rPr lang="nb-NO" sz="2000" b="1" spc="150" dirty="0">
                <a:ln w="11430"/>
                <a:effectLst>
                  <a:outerShdw blurRad="25400" algn="tl" rotWithShape="0">
                    <a:srgbClr val="000000">
                      <a:alpha val="43000"/>
                    </a:srgbClr>
                  </a:outerShdw>
                </a:effectLst>
              </a:rPr>
              <a:t>Egen side på brv.no hvor medlemmer kan rapportere inn nye ruter. </a:t>
            </a:r>
          </a:p>
          <a:p>
            <a:endParaRPr lang="nb-NO" sz="2000" dirty="0"/>
          </a:p>
          <a:p>
            <a:endParaRPr lang="nb-NO" sz="2000" dirty="0"/>
          </a:p>
          <a:p>
            <a:br>
              <a:rPr lang="nb-NO" sz="2000" dirty="0"/>
            </a:br>
            <a:br>
              <a:rPr lang="nb-NO" sz="2000" dirty="0"/>
            </a:br>
            <a:r>
              <a:rPr lang="nb-NO" sz="2000" dirty="0"/>
              <a:t> </a:t>
            </a:r>
          </a:p>
          <a:p>
            <a:pPr algn="ctr"/>
            <a:endParaRPr lang="nb-NO" sz="2000" b="1" spc="150" dirty="0">
              <a:ln w="11430"/>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278706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endParaRPr lang="nb-NO" dirty="0"/>
          </a:p>
        </p:txBody>
      </p:sp>
      <p:sp>
        <p:nvSpPr>
          <p:cNvPr id="5" name="Plassholder for tekst 4"/>
          <p:cNvSpPr>
            <a:spLocks noGrp="1"/>
          </p:cNvSpPr>
          <p:nvPr>
            <p:ph type="body" idx="1"/>
          </p:nvPr>
        </p:nvSpPr>
        <p:spPr/>
        <p:txBody>
          <a:bodyPr/>
          <a:lstStyle/>
          <a:p>
            <a:endParaRPr lang="nb-NO"/>
          </a:p>
        </p:txBody>
      </p:sp>
      <p:sp>
        <p:nvSpPr>
          <p:cNvPr id="7" name="Plassholder for tekst 6"/>
          <p:cNvSpPr>
            <a:spLocks noGrp="1"/>
          </p:cNvSpPr>
          <p:nvPr>
            <p:ph type="body" sz="quarter" idx="3"/>
          </p:nvPr>
        </p:nvSpPr>
        <p:spPr/>
        <p:txBody>
          <a:bodyPr/>
          <a:lstStyle/>
          <a:p>
            <a:endParaRPr lang="nb-NO"/>
          </a:p>
        </p:txBody>
      </p:sp>
      <p:pic>
        <p:nvPicPr>
          <p:cNvPr id="1026" name="Picture 2"/>
          <p:cNvPicPr>
            <a:picLocks noChangeAspect="1" noChangeArrowheads="1"/>
          </p:cNvPicPr>
          <p:nvPr/>
        </p:nvPicPr>
        <p:blipFill>
          <a:blip r:embed="rId2" cstate="print"/>
          <a:srcRect l="312" t="1048"/>
          <a:stretch>
            <a:fillRect/>
          </a:stretch>
        </p:blipFill>
        <p:spPr bwMode="auto">
          <a:xfrm>
            <a:off x="-2464" y="2870"/>
            <a:ext cx="9145042" cy="2211185"/>
          </a:xfrm>
          <a:prstGeom prst="rect">
            <a:avLst/>
          </a:prstGeom>
          <a:noFill/>
          <a:ln w="9525">
            <a:noFill/>
            <a:miter lim="800000"/>
            <a:headEnd/>
            <a:tailEnd/>
          </a:ln>
          <a:effectLst/>
        </p:spPr>
      </p:pic>
      <p:sp>
        <p:nvSpPr>
          <p:cNvPr id="10" name="TekstSylinder 9"/>
          <p:cNvSpPr txBox="1"/>
          <p:nvPr/>
        </p:nvSpPr>
        <p:spPr>
          <a:xfrm>
            <a:off x="142844" y="142852"/>
            <a:ext cx="1751570" cy="369332"/>
          </a:xfrm>
          <a:prstGeom prst="rect">
            <a:avLst/>
          </a:prstGeom>
          <a:noFill/>
        </p:spPr>
        <p:txBody>
          <a:bodyPr wrap="none" rtlCol="0">
            <a:spAutoFit/>
            <a:scene3d>
              <a:camera prst="orthographicFront"/>
              <a:lightRig rig="soft" dir="t">
                <a:rot lat="0" lon="0" rev="10800000"/>
              </a:lightRig>
            </a:scene3d>
            <a:sp3d>
              <a:bevelT w="27940" h="12700"/>
              <a:contourClr>
                <a:srgbClr val="DDDDDD"/>
              </a:contourClr>
            </a:sp3d>
          </a:bodyPr>
          <a:lstStyle/>
          <a:p>
            <a:r>
              <a:rPr lang="nb-NO" b="1" spc="150" dirty="0">
                <a:ln w="11430"/>
                <a:solidFill>
                  <a:srgbClr val="F8F8F8"/>
                </a:solidFill>
                <a:effectLst>
                  <a:outerShdw blurRad="25400" algn="tl" rotWithShape="0">
                    <a:srgbClr val="000000">
                      <a:alpha val="43000"/>
                    </a:srgbClr>
                  </a:outerShdw>
                </a:effectLst>
              </a:rPr>
              <a:t>Årsmøte 2017</a:t>
            </a:r>
          </a:p>
        </p:txBody>
      </p:sp>
      <p:sp>
        <p:nvSpPr>
          <p:cNvPr id="11" name="TekstSylinder 10"/>
          <p:cNvSpPr txBox="1"/>
          <p:nvPr/>
        </p:nvSpPr>
        <p:spPr>
          <a:xfrm>
            <a:off x="827584" y="3235623"/>
            <a:ext cx="5832648" cy="769441"/>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r>
              <a:rPr lang="nb-NO" sz="4400" b="1" spc="150" dirty="0">
                <a:ln w="11430"/>
                <a:effectLst>
                  <a:outerShdw blurRad="25400" algn="tl" rotWithShape="0">
                    <a:srgbClr val="000000">
                      <a:alpha val="43000"/>
                    </a:srgbClr>
                  </a:outerShdw>
                </a:effectLst>
              </a:rPr>
              <a:t>Årsmelding for 2016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b-NO" dirty="0"/>
              <a:t>  </a:t>
            </a:r>
          </a:p>
        </p:txBody>
      </p:sp>
      <p:sp>
        <p:nvSpPr>
          <p:cNvPr id="5" name="Plassholder for tekst 4"/>
          <p:cNvSpPr>
            <a:spLocks noGrp="1"/>
          </p:cNvSpPr>
          <p:nvPr>
            <p:ph type="body" idx="1"/>
          </p:nvPr>
        </p:nvSpPr>
        <p:spPr/>
        <p:txBody>
          <a:bodyPr/>
          <a:lstStyle/>
          <a:p>
            <a:endParaRPr lang="nb-NO"/>
          </a:p>
        </p:txBody>
      </p:sp>
      <p:sp>
        <p:nvSpPr>
          <p:cNvPr id="7" name="Plassholder for tekst 6"/>
          <p:cNvSpPr>
            <a:spLocks noGrp="1"/>
          </p:cNvSpPr>
          <p:nvPr>
            <p:ph type="body" sz="quarter" idx="3"/>
          </p:nvPr>
        </p:nvSpPr>
        <p:spPr/>
        <p:txBody>
          <a:bodyPr/>
          <a:lstStyle/>
          <a:p>
            <a:endParaRPr lang="nb-NO"/>
          </a:p>
        </p:txBody>
      </p:sp>
      <p:sp>
        <p:nvSpPr>
          <p:cNvPr id="8" name="Plassholder for innhold 7"/>
          <p:cNvSpPr>
            <a:spLocks noGrp="1"/>
          </p:cNvSpPr>
          <p:nvPr>
            <p:ph sz="quarter" idx="4"/>
          </p:nvPr>
        </p:nvSpPr>
        <p:spPr>
          <a:xfrm>
            <a:off x="827584" y="2492896"/>
            <a:ext cx="6696744" cy="3840171"/>
          </a:xfrm>
        </p:spPr>
        <p:txBody>
          <a:bodyPr>
            <a:normAutofit/>
          </a:bodyPr>
          <a:lstStyle/>
          <a:p>
            <a:r>
              <a:rPr lang="nb-NO" dirty="0"/>
              <a:t>BRV-styret har i 2016 bestått av:</a:t>
            </a:r>
          </a:p>
          <a:p>
            <a:pPr lvl="1"/>
            <a:r>
              <a:rPr lang="nb-NO" dirty="0"/>
              <a:t>Harald Kleven, leder</a:t>
            </a:r>
          </a:p>
          <a:p>
            <a:pPr lvl="1"/>
            <a:r>
              <a:rPr lang="nb-NO" dirty="0"/>
              <a:t>Leiv Aspelund, nestleder</a:t>
            </a:r>
          </a:p>
          <a:p>
            <a:pPr lvl="1"/>
            <a:r>
              <a:rPr lang="nb-NO" dirty="0"/>
              <a:t>Maren Ulvøy, kasserer </a:t>
            </a:r>
          </a:p>
          <a:p>
            <a:pPr lvl="1"/>
            <a:r>
              <a:rPr lang="nb-NO" dirty="0"/>
              <a:t>Øyvind Salvesen, styremedlem</a:t>
            </a:r>
          </a:p>
          <a:p>
            <a:pPr lvl="1"/>
            <a:r>
              <a:rPr lang="nb-NO" dirty="0"/>
              <a:t>Fredrik </a:t>
            </a:r>
            <a:r>
              <a:rPr lang="nb-NO" dirty="0" err="1"/>
              <a:t>Møllerop</a:t>
            </a:r>
            <a:r>
              <a:rPr lang="nb-NO" dirty="0"/>
              <a:t>, styremedlem</a:t>
            </a:r>
          </a:p>
          <a:p>
            <a:pPr lvl="1"/>
            <a:r>
              <a:rPr lang="nb-NO" dirty="0"/>
              <a:t>Stephen Johanssen, styremedlem</a:t>
            </a:r>
          </a:p>
          <a:p>
            <a:pPr lvl="1"/>
            <a:r>
              <a:rPr lang="nb-NO" dirty="0"/>
              <a:t>Jostein Øygarden, styremedlem</a:t>
            </a:r>
          </a:p>
          <a:p>
            <a:pPr lvl="1"/>
            <a:r>
              <a:rPr lang="nb-NO" dirty="0"/>
              <a:t>Vivian </a:t>
            </a:r>
            <a:r>
              <a:rPr lang="nb-NO" dirty="0" err="1"/>
              <a:t>Sagvaag</a:t>
            </a:r>
            <a:r>
              <a:rPr lang="nb-NO" dirty="0"/>
              <a:t>, vara </a:t>
            </a:r>
          </a:p>
          <a:p>
            <a:pPr lvl="1">
              <a:buNone/>
            </a:pPr>
            <a:endParaRPr lang="nb-NO" dirty="0"/>
          </a:p>
          <a:p>
            <a:pPr lvl="1"/>
            <a:endParaRPr lang="nb-NO" dirty="0"/>
          </a:p>
        </p:txBody>
      </p:sp>
      <p:pic>
        <p:nvPicPr>
          <p:cNvPr id="1026" name="Picture 2"/>
          <p:cNvPicPr>
            <a:picLocks noChangeAspect="1" noChangeArrowheads="1"/>
          </p:cNvPicPr>
          <p:nvPr/>
        </p:nvPicPr>
        <p:blipFill>
          <a:blip r:embed="rId2" cstate="print"/>
          <a:srcRect l="312" t="1048"/>
          <a:stretch>
            <a:fillRect/>
          </a:stretch>
        </p:blipFill>
        <p:spPr bwMode="auto">
          <a:xfrm>
            <a:off x="-2464" y="2870"/>
            <a:ext cx="9145042" cy="2211185"/>
          </a:xfrm>
          <a:prstGeom prst="rect">
            <a:avLst/>
          </a:prstGeom>
          <a:noFill/>
          <a:ln w="9525">
            <a:noFill/>
            <a:miter lim="800000"/>
            <a:headEnd/>
            <a:tailEnd/>
          </a:ln>
          <a:effectLst/>
        </p:spPr>
      </p:pic>
      <p:sp>
        <p:nvSpPr>
          <p:cNvPr id="10" name="TekstSylinder 9"/>
          <p:cNvSpPr txBox="1"/>
          <p:nvPr/>
        </p:nvSpPr>
        <p:spPr>
          <a:xfrm>
            <a:off x="142844" y="142852"/>
            <a:ext cx="1751570" cy="369332"/>
          </a:xfrm>
          <a:prstGeom prst="rect">
            <a:avLst/>
          </a:prstGeom>
          <a:noFill/>
        </p:spPr>
        <p:txBody>
          <a:bodyPr wrap="none" rtlCol="0">
            <a:spAutoFit/>
            <a:scene3d>
              <a:camera prst="orthographicFront"/>
              <a:lightRig rig="soft" dir="t">
                <a:rot lat="0" lon="0" rev="10800000"/>
              </a:lightRig>
            </a:scene3d>
            <a:sp3d>
              <a:bevelT w="27940" h="12700"/>
              <a:contourClr>
                <a:srgbClr val="DDDDDD"/>
              </a:contourClr>
            </a:sp3d>
          </a:bodyPr>
          <a:lstStyle/>
          <a:p>
            <a:r>
              <a:rPr lang="nb-NO" b="1" spc="150" dirty="0">
                <a:ln w="11430"/>
                <a:solidFill>
                  <a:srgbClr val="F8F8F8"/>
                </a:solidFill>
                <a:effectLst>
                  <a:outerShdw blurRad="25400" algn="tl" rotWithShape="0">
                    <a:srgbClr val="000000">
                      <a:alpha val="43000"/>
                    </a:srgbClr>
                  </a:outerShdw>
                </a:effectLst>
              </a:rPr>
              <a:t>Årsmøte 2017</a:t>
            </a:r>
            <a:endParaRPr lang="nb-NO" b="1" strike="sngStrike" spc="150" dirty="0">
              <a:ln w="11430"/>
              <a:solidFill>
                <a:srgbClr val="FF0000"/>
              </a:solidFill>
              <a:effectLst>
                <a:outerShdw blurRad="25400" algn="tl" rotWithShape="0">
                  <a:srgbClr val="000000">
                    <a:alpha val="43000"/>
                  </a:srgbClr>
                </a:outerShdw>
              </a:effectLst>
            </a:endParaRPr>
          </a:p>
        </p:txBody>
      </p:sp>
      <p:sp>
        <p:nvSpPr>
          <p:cNvPr id="11" name="TekstSylinder 10"/>
          <p:cNvSpPr txBox="1"/>
          <p:nvPr/>
        </p:nvSpPr>
        <p:spPr>
          <a:xfrm>
            <a:off x="714348" y="785794"/>
            <a:ext cx="857589" cy="646331"/>
          </a:xfrm>
          <a:prstGeom prst="rect">
            <a:avLst/>
          </a:prstGeom>
          <a:noFill/>
        </p:spPr>
        <p:txBody>
          <a:bodyPr wrap="none" rtlCol="0">
            <a:spAutoFit/>
            <a:scene3d>
              <a:camera prst="orthographicFront"/>
              <a:lightRig rig="soft" dir="t">
                <a:rot lat="0" lon="0" rev="10800000"/>
              </a:lightRig>
            </a:scene3d>
            <a:sp3d>
              <a:bevelT w="27940" h="12700"/>
              <a:contourClr>
                <a:srgbClr val="DDDDDD"/>
              </a:contourClr>
            </a:sp3d>
          </a:bodyPr>
          <a:lstStyle/>
          <a:p>
            <a:r>
              <a:rPr lang="nb-NO" b="1" spc="150" dirty="0">
                <a:ln w="11430"/>
                <a:solidFill>
                  <a:srgbClr val="F8F8F8"/>
                </a:solidFill>
                <a:effectLst>
                  <a:outerShdw blurRad="25400" algn="tl" rotWithShape="0">
                    <a:srgbClr val="000000">
                      <a:alpha val="43000"/>
                    </a:srgbClr>
                  </a:outerShdw>
                </a:effectLst>
              </a:rPr>
              <a:t>Styret</a:t>
            </a:r>
          </a:p>
          <a:p>
            <a:endParaRPr lang="nb-NO" b="1" spc="150" dirty="0">
              <a:ln w="11430"/>
              <a:solidFill>
                <a:srgbClr val="F8F8F8"/>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363747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b-NO" dirty="0"/>
              <a:t>  </a:t>
            </a:r>
          </a:p>
        </p:txBody>
      </p:sp>
      <p:sp>
        <p:nvSpPr>
          <p:cNvPr id="5" name="Plassholder for tekst 4"/>
          <p:cNvSpPr>
            <a:spLocks noGrp="1"/>
          </p:cNvSpPr>
          <p:nvPr>
            <p:ph type="body" idx="1"/>
          </p:nvPr>
        </p:nvSpPr>
        <p:spPr/>
        <p:txBody>
          <a:bodyPr/>
          <a:lstStyle/>
          <a:p>
            <a:endParaRPr lang="nb-NO"/>
          </a:p>
        </p:txBody>
      </p:sp>
      <p:sp>
        <p:nvSpPr>
          <p:cNvPr id="7" name="Plassholder for tekst 6"/>
          <p:cNvSpPr>
            <a:spLocks noGrp="1"/>
          </p:cNvSpPr>
          <p:nvPr>
            <p:ph type="body" sz="quarter" idx="3"/>
          </p:nvPr>
        </p:nvSpPr>
        <p:spPr/>
        <p:txBody>
          <a:bodyPr/>
          <a:lstStyle/>
          <a:p>
            <a:endParaRPr lang="nb-NO"/>
          </a:p>
        </p:txBody>
      </p:sp>
      <p:sp>
        <p:nvSpPr>
          <p:cNvPr id="8" name="Plassholder for innhold 7"/>
          <p:cNvSpPr>
            <a:spLocks noGrp="1"/>
          </p:cNvSpPr>
          <p:nvPr>
            <p:ph sz="quarter" idx="4"/>
          </p:nvPr>
        </p:nvSpPr>
        <p:spPr>
          <a:xfrm>
            <a:off x="142844" y="2492896"/>
            <a:ext cx="8677628" cy="4104456"/>
          </a:xfrm>
        </p:spPr>
        <p:txBody>
          <a:bodyPr>
            <a:normAutofit/>
          </a:bodyPr>
          <a:lstStyle/>
          <a:p>
            <a:pPr lvl="1">
              <a:buFontTx/>
              <a:buChar char="-"/>
            </a:pPr>
            <a:r>
              <a:rPr lang="nb-NO" b="1" dirty="0"/>
              <a:t>Klubbens faste underkomiteer</a:t>
            </a:r>
          </a:p>
          <a:p>
            <a:pPr marL="914400" lvl="1" indent="-457200">
              <a:buAutoNum type="arabicPeriod"/>
            </a:pPr>
            <a:r>
              <a:rPr lang="nb-NO" u="sng" dirty="0"/>
              <a:t>Materialforvalter/Bolter</a:t>
            </a:r>
            <a:r>
              <a:rPr lang="nb-NO" dirty="0"/>
              <a:t> : Matteo Gennaro/Leiv Asplund</a:t>
            </a:r>
          </a:p>
          <a:p>
            <a:pPr marL="914400" lvl="1" indent="-457200">
              <a:buAutoNum type="arabicPeriod"/>
            </a:pPr>
            <a:r>
              <a:rPr lang="nb-NO" u="sng" dirty="0"/>
              <a:t>Ansvarlig for utstyret til </a:t>
            </a:r>
            <a:r>
              <a:rPr lang="nb-NO" u="sng" dirty="0" err="1"/>
              <a:t>ungomsgruppene</a:t>
            </a:r>
            <a:r>
              <a:rPr lang="nb-NO" dirty="0"/>
              <a:t>: Harald Kleven/Leiv Asplund</a:t>
            </a:r>
          </a:p>
          <a:p>
            <a:pPr marL="914400" lvl="1" indent="-457200">
              <a:buAutoNum type="arabicPeriod"/>
            </a:pPr>
            <a:r>
              <a:rPr lang="nb-NO" u="sng" dirty="0"/>
              <a:t>Sikkerhetsgruppe</a:t>
            </a:r>
            <a:r>
              <a:rPr lang="nb-NO" dirty="0"/>
              <a:t>: Leiv Aspelund, Øyvind Salvesen, Matteo Gennaro, Johannes Miljeteig</a:t>
            </a:r>
          </a:p>
          <a:p>
            <a:pPr marL="914400" lvl="1" indent="-457200">
              <a:buAutoNum type="arabicPeriod"/>
            </a:pPr>
            <a:r>
              <a:rPr lang="nb-NO" u="sng" dirty="0"/>
              <a:t>Kurskomite</a:t>
            </a:r>
            <a:r>
              <a:rPr lang="nb-NO" dirty="0"/>
              <a:t>: Øyvind Salvesen</a:t>
            </a:r>
          </a:p>
          <a:p>
            <a:pPr marL="457200" lvl="1" indent="0">
              <a:buNone/>
            </a:pPr>
            <a:endParaRPr lang="nb-NO" dirty="0"/>
          </a:p>
          <a:p>
            <a:pPr marL="457200" lvl="1" indent="0">
              <a:buNone/>
            </a:pPr>
            <a:r>
              <a:rPr lang="nb-NO" dirty="0"/>
              <a:t>5. Ulike små arrangementskomiteer til årsfest, buldrekonk, foredrag, turer </a:t>
            </a:r>
            <a:r>
              <a:rPr lang="nb-NO" dirty="0" err="1"/>
              <a:t>etc</a:t>
            </a:r>
            <a:endParaRPr lang="nb-NO" dirty="0"/>
          </a:p>
        </p:txBody>
      </p:sp>
      <p:pic>
        <p:nvPicPr>
          <p:cNvPr id="1026" name="Picture 2"/>
          <p:cNvPicPr>
            <a:picLocks noChangeAspect="1" noChangeArrowheads="1"/>
          </p:cNvPicPr>
          <p:nvPr/>
        </p:nvPicPr>
        <p:blipFill>
          <a:blip r:embed="rId2" cstate="print"/>
          <a:srcRect l="312" t="1048"/>
          <a:stretch>
            <a:fillRect/>
          </a:stretch>
        </p:blipFill>
        <p:spPr bwMode="auto">
          <a:xfrm>
            <a:off x="-2464" y="2870"/>
            <a:ext cx="9145042" cy="2211185"/>
          </a:xfrm>
          <a:prstGeom prst="rect">
            <a:avLst/>
          </a:prstGeom>
          <a:noFill/>
          <a:ln w="9525">
            <a:noFill/>
            <a:miter lim="800000"/>
            <a:headEnd/>
            <a:tailEnd/>
          </a:ln>
          <a:effectLst/>
        </p:spPr>
      </p:pic>
      <p:sp>
        <p:nvSpPr>
          <p:cNvPr id="10" name="TekstSylinder 9"/>
          <p:cNvSpPr txBox="1"/>
          <p:nvPr/>
        </p:nvSpPr>
        <p:spPr>
          <a:xfrm>
            <a:off x="142844" y="142852"/>
            <a:ext cx="1751570" cy="369332"/>
          </a:xfrm>
          <a:prstGeom prst="rect">
            <a:avLst/>
          </a:prstGeom>
          <a:noFill/>
        </p:spPr>
        <p:txBody>
          <a:bodyPr wrap="none" rtlCol="0">
            <a:spAutoFit/>
            <a:scene3d>
              <a:camera prst="orthographicFront"/>
              <a:lightRig rig="soft" dir="t">
                <a:rot lat="0" lon="0" rev="10800000"/>
              </a:lightRig>
            </a:scene3d>
            <a:sp3d>
              <a:bevelT w="27940" h="12700"/>
              <a:contourClr>
                <a:srgbClr val="DDDDDD"/>
              </a:contourClr>
            </a:sp3d>
          </a:bodyPr>
          <a:lstStyle/>
          <a:p>
            <a:r>
              <a:rPr lang="nb-NO" b="1" spc="150" dirty="0">
                <a:ln w="11430"/>
                <a:solidFill>
                  <a:srgbClr val="F8F8F8"/>
                </a:solidFill>
                <a:effectLst>
                  <a:outerShdw blurRad="25400" algn="tl" rotWithShape="0">
                    <a:srgbClr val="000000">
                      <a:alpha val="43000"/>
                    </a:srgbClr>
                  </a:outerShdw>
                </a:effectLst>
              </a:rPr>
              <a:t>Årsmøte 2017</a:t>
            </a:r>
            <a:endParaRPr lang="nb-NO" b="1" strike="sngStrike" spc="150" dirty="0">
              <a:ln w="11430"/>
              <a:solidFill>
                <a:srgbClr val="FF0000"/>
              </a:solidFill>
              <a:effectLst>
                <a:outerShdw blurRad="25400" algn="tl" rotWithShape="0">
                  <a:srgbClr val="000000">
                    <a:alpha val="43000"/>
                  </a:srgbClr>
                </a:outerShdw>
              </a:effectLst>
            </a:endParaRPr>
          </a:p>
        </p:txBody>
      </p:sp>
      <p:sp>
        <p:nvSpPr>
          <p:cNvPr id="11" name="TekstSylinder 10"/>
          <p:cNvSpPr txBox="1"/>
          <p:nvPr/>
        </p:nvSpPr>
        <p:spPr>
          <a:xfrm>
            <a:off x="714348" y="785794"/>
            <a:ext cx="857589" cy="646331"/>
          </a:xfrm>
          <a:prstGeom prst="rect">
            <a:avLst/>
          </a:prstGeom>
          <a:noFill/>
        </p:spPr>
        <p:txBody>
          <a:bodyPr wrap="none" rtlCol="0">
            <a:spAutoFit/>
            <a:scene3d>
              <a:camera prst="orthographicFront"/>
              <a:lightRig rig="soft" dir="t">
                <a:rot lat="0" lon="0" rev="10800000"/>
              </a:lightRig>
            </a:scene3d>
            <a:sp3d>
              <a:bevelT w="27940" h="12700"/>
              <a:contourClr>
                <a:srgbClr val="DDDDDD"/>
              </a:contourClr>
            </a:sp3d>
          </a:bodyPr>
          <a:lstStyle/>
          <a:p>
            <a:r>
              <a:rPr lang="nb-NO" b="1" spc="150" dirty="0">
                <a:ln w="11430"/>
                <a:solidFill>
                  <a:srgbClr val="F8F8F8"/>
                </a:solidFill>
                <a:effectLst>
                  <a:outerShdw blurRad="25400" algn="tl" rotWithShape="0">
                    <a:srgbClr val="000000">
                      <a:alpha val="43000"/>
                    </a:srgbClr>
                  </a:outerShdw>
                </a:effectLst>
              </a:rPr>
              <a:t>Styret</a:t>
            </a:r>
          </a:p>
          <a:p>
            <a:endParaRPr lang="nb-NO" b="1" spc="150" dirty="0">
              <a:ln w="11430"/>
              <a:solidFill>
                <a:srgbClr val="F8F8F8"/>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1201403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b-NO" dirty="0"/>
              <a:t>  </a:t>
            </a:r>
          </a:p>
        </p:txBody>
      </p:sp>
      <p:sp>
        <p:nvSpPr>
          <p:cNvPr id="5" name="Plassholder for tekst 4"/>
          <p:cNvSpPr>
            <a:spLocks noGrp="1"/>
          </p:cNvSpPr>
          <p:nvPr>
            <p:ph type="body" idx="1"/>
          </p:nvPr>
        </p:nvSpPr>
        <p:spPr/>
        <p:txBody>
          <a:bodyPr/>
          <a:lstStyle/>
          <a:p>
            <a:endParaRPr lang="nb-NO"/>
          </a:p>
        </p:txBody>
      </p:sp>
      <p:sp>
        <p:nvSpPr>
          <p:cNvPr id="7" name="Plassholder for tekst 6"/>
          <p:cNvSpPr>
            <a:spLocks noGrp="1"/>
          </p:cNvSpPr>
          <p:nvPr>
            <p:ph type="body" sz="quarter" idx="3"/>
          </p:nvPr>
        </p:nvSpPr>
        <p:spPr/>
        <p:txBody>
          <a:bodyPr/>
          <a:lstStyle/>
          <a:p>
            <a:endParaRPr lang="nb-NO"/>
          </a:p>
        </p:txBody>
      </p:sp>
      <p:sp>
        <p:nvSpPr>
          <p:cNvPr id="8" name="Plassholder for innhold 7"/>
          <p:cNvSpPr>
            <a:spLocks noGrp="1"/>
          </p:cNvSpPr>
          <p:nvPr>
            <p:ph sz="quarter" idx="4"/>
          </p:nvPr>
        </p:nvSpPr>
        <p:spPr>
          <a:xfrm>
            <a:off x="827584" y="2492896"/>
            <a:ext cx="7848872" cy="3840171"/>
          </a:xfrm>
        </p:spPr>
        <p:txBody>
          <a:bodyPr>
            <a:noAutofit/>
          </a:bodyPr>
          <a:lstStyle/>
          <a:p>
            <a:r>
              <a:rPr lang="nb-NO" sz="2000" b="1" dirty="0"/>
              <a:t>Styremøter</a:t>
            </a:r>
          </a:p>
          <a:p>
            <a:pPr>
              <a:buFontTx/>
              <a:buChar char="-"/>
            </a:pPr>
            <a:r>
              <a:rPr lang="nb-NO" sz="2000" dirty="0"/>
              <a:t>Gjennomført 5 styremøter. Utstrakt e-post mellom møtene</a:t>
            </a:r>
          </a:p>
          <a:p>
            <a:pPr marL="0" indent="0">
              <a:buNone/>
            </a:pPr>
            <a:endParaRPr lang="nb-NO" sz="2000" b="1" dirty="0"/>
          </a:p>
          <a:p>
            <a:pPr>
              <a:buFontTx/>
              <a:buChar char="-"/>
            </a:pPr>
            <a:r>
              <a:rPr lang="nb-NO" sz="2000" b="1" dirty="0"/>
              <a:t>Spesielle oppgaver</a:t>
            </a:r>
          </a:p>
          <a:p>
            <a:pPr>
              <a:buFontTx/>
              <a:buChar char="-"/>
            </a:pPr>
            <a:r>
              <a:rPr lang="nb-NO" sz="2000" dirty="0"/>
              <a:t>Oppstart av støtte til Enter fritid.</a:t>
            </a:r>
          </a:p>
          <a:p>
            <a:pPr>
              <a:buFontTx/>
              <a:buChar char="-"/>
            </a:pPr>
            <a:r>
              <a:rPr lang="nb-NO" sz="2000" dirty="0"/>
              <a:t>Uttalelse rundt </a:t>
            </a:r>
            <a:r>
              <a:rPr lang="nb-NO" sz="2000" dirty="0" err="1"/>
              <a:t>bolting</a:t>
            </a:r>
            <a:r>
              <a:rPr lang="nb-NO" sz="2000" dirty="0"/>
              <a:t> av </a:t>
            </a:r>
            <a:r>
              <a:rPr lang="nb-NO" sz="2000" dirty="0" err="1"/>
              <a:t>Preikestolen</a:t>
            </a:r>
            <a:r>
              <a:rPr lang="nb-NO" sz="2000" dirty="0"/>
              <a:t> </a:t>
            </a:r>
          </a:p>
          <a:p>
            <a:pPr>
              <a:buFontTx/>
              <a:buChar char="-"/>
            </a:pPr>
            <a:r>
              <a:rPr lang="nb-NO" sz="2000" dirty="0"/>
              <a:t>Igangsettelse av ny Nettside</a:t>
            </a:r>
          </a:p>
          <a:p>
            <a:pPr>
              <a:buFontTx/>
              <a:buChar char="-"/>
            </a:pPr>
            <a:r>
              <a:rPr lang="nb-NO" sz="2000" dirty="0"/>
              <a:t>Bistand til SA i arbeidet med ny Klatrevegg inne.</a:t>
            </a:r>
          </a:p>
          <a:p>
            <a:pPr>
              <a:buFontTx/>
              <a:buChar char="-"/>
            </a:pPr>
            <a:endParaRPr lang="nb-NO" sz="2000" dirty="0"/>
          </a:p>
          <a:p>
            <a:pPr>
              <a:buFontTx/>
              <a:buChar char="-"/>
            </a:pPr>
            <a:r>
              <a:rPr lang="nb-NO" sz="2000" b="1" dirty="0"/>
              <a:t>Aktivitet (se </a:t>
            </a:r>
            <a:r>
              <a:rPr lang="nb-NO" sz="2000" b="1" dirty="0" err="1"/>
              <a:t>handlinsplan</a:t>
            </a:r>
            <a:r>
              <a:rPr lang="nb-NO" sz="2000" b="1" dirty="0"/>
              <a:t> for 2016 i organisasjonsplanen)</a:t>
            </a:r>
          </a:p>
          <a:p>
            <a:pPr>
              <a:buFontTx/>
              <a:buChar char="-"/>
            </a:pPr>
            <a:r>
              <a:rPr lang="nb-NO" sz="2000" dirty="0"/>
              <a:t>4 buldrekonkurranser i Sørmarka Arena, </a:t>
            </a:r>
            <a:r>
              <a:rPr lang="nb-NO" sz="2000" dirty="0" err="1"/>
              <a:t>vår+høst</a:t>
            </a:r>
            <a:endParaRPr lang="nb-NO" sz="2000" dirty="0"/>
          </a:p>
          <a:p>
            <a:pPr marL="0" indent="0">
              <a:buNone/>
            </a:pPr>
            <a:endParaRPr lang="nb-NO" sz="2000" dirty="0"/>
          </a:p>
          <a:p>
            <a:endParaRPr lang="nb-NO" sz="2000" b="1" dirty="0"/>
          </a:p>
          <a:p>
            <a:endParaRPr lang="nb-NO" sz="2000" b="1" dirty="0"/>
          </a:p>
          <a:p>
            <a:pPr marL="914400" lvl="2" indent="0">
              <a:buNone/>
            </a:pPr>
            <a:endParaRPr lang="nb-NO" sz="2000" dirty="0"/>
          </a:p>
          <a:p>
            <a:pPr marL="457200" lvl="1" indent="0">
              <a:buNone/>
            </a:pPr>
            <a:endParaRPr lang="nb-NO" dirty="0"/>
          </a:p>
          <a:p>
            <a:endParaRPr lang="nb-NO" sz="2000" dirty="0"/>
          </a:p>
          <a:p>
            <a:pPr lvl="1">
              <a:buNone/>
            </a:pPr>
            <a:endParaRPr lang="nb-NO" dirty="0"/>
          </a:p>
          <a:p>
            <a:pPr lvl="1"/>
            <a:endParaRPr lang="nb-NO" dirty="0"/>
          </a:p>
        </p:txBody>
      </p:sp>
      <p:pic>
        <p:nvPicPr>
          <p:cNvPr id="1026" name="Picture 2"/>
          <p:cNvPicPr>
            <a:picLocks noChangeAspect="1" noChangeArrowheads="1"/>
          </p:cNvPicPr>
          <p:nvPr/>
        </p:nvPicPr>
        <p:blipFill>
          <a:blip r:embed="rId2" cstate="print"/>
          <a:srcRect l="312" t="1048"/>
          <a:stretch>
            <a:fillRect/>
          </a:stretch>
        </p:blipFill>
        <p:spPr bwMode="auto">
          <a:xfrm>
            <a:off x="-2464" y="2870"/>
            <a:ext cx="9145042" cy="2211185"/>
          </a:xfrm>
          <a:prstGeom prst="rect">
            <a:avLst/>
          </a:prstGeom>
          <a:noFill/>
          <a:ln w="9525">
            <a:noFill/>
            <a:miter lim="800000"/>
            <a:headEnd/>
            <a:tailEnd/>
          </a:ln>
          <a:effectLst/>
        </p:spPr>
      </p:pic>
      <p:sp>
        <p:nvSpPr>
          <p:cNvPr id="11" name="TekstSylinder 10"/>
          <p:cNvSpPr txBox="1"/>
          <p:nvPr/>
        </p:nvSpPr>
        <p:spPr>
          <a:xfrm>
            <a:off x="714348" y="785794"/>
            <a:ext cx="1384025" cy="646331"/>
          </a:xfrm>
          <a:prstGeom prst="rect">
            <a:avLst/>
          </a:prstGeom>
          <a:noFill/>
        </p:spPr>
        <p:txBody>
          <a:bodyPr wrap="none" rtlCol="0">
            <a:spAutoFit/>
            <a:scene3d>
              <a:camera prst="orthographicFront"/>
              <a:lightRig rig="soft" dir="t">
                <a:rot lat="0" lon="0" rev="10800000"/>
              </a:lightRig>
            </a:scene3d>
            <a:sp3d>
              <a:bevelT w="27940" h="12700"/>
              <a:contourClr>
                <a:srgbClr val="DDDDDD"/>
              </a:contourClr>
            </a:sp3d>
          </a:bodyPr>
          <a:lstStyle/>
          <a:p>
            <a:r>
              <a:rPr lang="nb-NO" b="1" spc="150" dirty="0">
                <a:ln w="11430"/>
                <a:solidFill>
                  <a:srgbClr val="F8F8F8"/>
                </a:solidFill>
                <a:effectLst>
                  <a:outerShdw blurRad="25400" algn="tl" rotWithShape="0">
                    <a:srgbClr val="000000">
                      <a:alpha val="43000"/>
                    </a:srgbClr>
                  </a:outerShdw>
                </a:effectLst>
              </a:rPr>
              <a:t>Aktiviteter</a:t>
            </a:r>
          </a:p>
          <a:p>
            <a:endParaRPr lang="nb-NO" b="1" spc="150" dirty="0">
              <a:ln w="11430"/>
              <a:solidFill>
                <a:srgbClr val="F8F8F8"/>
              </a:solidFill>
              <a:effectLst>
                <a:outerShdw blurRad="25400" algn="tl" rotWithShape="0">
                  <a:srgbClr val="000000">
                    <a:alpha val="43000"/>
                  </a:srgbClr>
                </a:outerShdw>
              </a:effectLst>
            </a:endParaRPr>
          </a:p>
        </p:txBody>
      </p:sp>
      <p:sp>
        <p:nvSpPr>
          <p:cNvPr id="9" name="TekstSylinder 9"/>
          <p:cNvSpPr txBox="1"/>
          <p:nvPr/>
        </p:nvSpPr>
        <p:spPr>
          <a:xfrm>
            <a:off x="142844" y="142852"/>
            <a:ext cx="1751570" cy="369332"/>
          </a:xfrm>
          <a:prstGeom prst="rect">
            <a:avLst/>
          </a:prstGeom>
          <a:noFill/>
        </p:spPr>
        <p:txBody>
          <a:bodyPr wrap="none" rtlCol="0">
            <a:spAutoFit/>
            <a:scene3d>
              <a:camera prst="orthographicFront"/>
              <a:lightRig rig="soft" dir="t">
                <a:rot lat="0" lon="0" rev="10800000"/>
              </a:lightRig>
            </a:scene3d>
            <a:sp3d>
              <a:bevelT w="27940" h="12700"/>
              <a:contourClr>
                <a:srgbClr val="DDDDDD"/>
              </a:contourClr>
            </a:sp3d>
          </a:bodyPr>
          <a:lstStyle/>
          <a:p>
            <a:r>
              <a:rPr lang="nb-NO" b="1" spc="150" dirty="0">
                <a:ln w="11430"/>
                <a:solidFill>
                  <a:srgbClr val="F8F8F8"/>
                </a:solidFill>
                <a:effectLst>
                  <a:outerShdw blurRad="25400" algn="tl" rotWithShape="0">
                    <a:srgbClr val="000000">
                      <a:alpha val="43000"/>
                    </a:srgbClr>
                  </a:outerShdw>
                </a:effectLst>
              </a:rPr>
              <a:t>Årsmøte 2017</a:t>
            </a:r>
            <a:endParaRPr lang="nb-NO" b="1" strike="sngStrike" spc="150" dirty="0">
              <a:ln w="11430"/>
              <a:solidFill>
                <a:srgbClr val="FF0000"/>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3120352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b-NO" dirty="0"/>
              <a:t>  </a:t>
            </a:r>
          </a:p>
        </p:txBody>
      </p:sp>
      <p:sp>
        <p:nvSpPr>
          <p:cNvPr id="5" name="Plassholder for tekst 4"/>
          <p:cNvSpPr>
            <a:spLocks noGrp="1"/>
          </p:cNvSpPr>
          <p:nvPr>
            <p:ph type="body" idx="1"/>
          </p:nvPr>
        </p:nvSpPr>
        <p:spPr/>
        <p:txBody>
          <a:bodyPr/>
          <a:lstStyle/>
          <a:p>
            <a:endParaRPr lang="nb-NO"/>
          </a:p>
        </p:txBody>
      </p:sp>
      <p:sp>
        <p:nvSpPr>
          <p:cNvPr id="7" name="Plassholder for tekst 6"/>
          <p:cNvSpPr>
            <a:spLocks noGrp="1"/>
          </p:cNvSpPr>
          <p:nvPr>
            <p:ph type="body" sz="quarter" idx="3"/>
          </p:nvPr>
        </p:nvSpPr>
        <p:spPr/>
        <p:txBody>
          <a:bodyPr/>
          <a:lstStyle/>
          <a:p>
            <a:endParaRPr lang="nb-NO"/>
          </a:p>
        </p:txBody>
      </p:sp>
      <p:sp>
        <p:nvSpPr>
          <p:cNvPr id="8" name="Plassholder for innhold 7"/>
          <p:cNvSpPr>
            <a:spLocks noGrp="1"/>
          </p:cNvSpPr>
          <p:nvPr>
            <p:ph sz="quarter" idx="4"/>
          </p:nvPr>
        </p:nvSpPr>
        <p:spPr>
          <a:xfrm>
            <a:off x="827584" y="2492896"/>
            <a:ext cx="7848872" cy="3840171"/>
          </a:xfrm>
        </p:spPr>
        <p:txBody>
          <a:bodyPr>
            <a:normAutofit/>
          </a:bodyPr>
          <a:lstStyle/>
          <a:p>
            <a:pPr lvl="1"/>
            <a:r>
              <a:rPr lang="nb-NO" dirty="0"/>
              <a:t>Arrangert Årsfest</a:t>
            </a:r>
          </a:p>
          <a:p>
            <a:pPr lvl="1"/>
            <a:r>
              <a:rPr lang="nb-NO" dirty="0"/>
              <a:t>«Klubb-klatring» hver onsdag, ute og inne.</a:t>
            </a:r>
          </a:p>
          <a:p>
            <a:pPr lvl="1"/>
            <a:r>
              <a:rPr lang="nb-NO" dirty="0"/>
              <a:t>Arrangert sosiale arrangement, Gloppedal, Trellskårsamling.</a:t>
            </a:r>
          </a:p>
          <a:p>
            <a:pPr lvl="1"/>
            <a:r>
              <a:rPr lang="nb-NO" dirty="0"/>
              <a:t>Deep water buldring i Vågen. Ble flyttet inn i SA</a:t>
            </a:r>
          </a:p>
          <a:p>
            <a:pPr lvl="1"/>
            <a:r>
              <a:rPr lang="nb-NO" dirty="0"/>
              <a:t>Reel Rock film </a:t>
            </a:r>
            <a:r>
              <a:rPr lang="nb-NO" dirty="0" err="1"/>
              <a:t>tour</a:t>
            </a:r>
            <a:r>
              <a:rPr lang="nb-NO" dirty="0"/>
              <a:t> visning </a:t>
            </a:r>
          </a:p>
          <a:p>
            <a:pPr lvl="1"/>
            <a:r>
              <a:rPr lang="nb-NO" dirty="0"/>
              <a:t>Avholdt kurs: Klatreleder Inne for ungdomstrenere, Trener 1, Inne til ute, Kilekurs</a:t>
            </a:r>
          </a:p>
          <a:p>
            <a:pPr lvl="1"/>
            <a:r>
              <a:rPr lang="nb-NO" dirty="0"/>
              <a:t>Støtte ved Verdens aktivitetsdag, </a:t>
            </a:r>
            <a:r>
              <a:rPr lang="nb-NO" dirty="0" err="1"/>
              <a:t>Godalen</a:t>
            </a:r>
            <a:endParaRPr lang="nb-NO" dirty="0"/>
          </a:p>
          <a:p>
            <a:pPr lvl="1"/>
            <a:r>
              <a:rPr lang="nb-NO" dirty="0"/>
              <a:t>Førstehjelpskurs med Stephen Johansen</a:t>
            </a:r>
          </a:p>
          <a:p>
            <a:pPr lvl="1"/>
            <a:r>
              <a:rPr lang="nb-NO" dirty="0"/>
              <a:t>Deltagelse på Klatretinget</a:t>
            </a:r>
          </a:p>
          <a:p>
            <a:pPr lvl="1"/>
            <a:endParaRPr lang="nb-NO" dirty="0"/>
          </a:p>
          <a:p>
            <a:pPr lvl="1"/>
            <a:endParaRPr lang="nb-NO" dirty="0"/>
          </a:p>
          <a:p>
            <a:pPr lvl="1"/>
            <a:endParaRPr lang="nb-NO" dirty="0"/>
          </a:p>
          <a:p>
            <a:pPr marL="457200" lvl="1" indent="0">
              <a:buNone/>
            </a:pPr>
            <a:endParaRPr lang="nb-NO" dirty="0"/>
          </a:p>
          <a:p>
            <a:pPr lvl="1"/>
            <a:endParaRPr lang="nb-NO" dirty="0"/>
          </a:p>
          <a:p>
            <a:pPr lvl="1"/>
            <a:endParaRPr lang="nb-NO" dirty="0"/>
          </a:p>
          <a:p>
            <a:pPr lvl="1"/>
            <a:endParaRPr lang="nb-NO" dirty="0"/>
          </a:p>
          <a:p>
            <a:pPr lvl="1"/>
            <a:endParaRPr lang="nb-NO" dirty="0"/>
          </a:p>
          <a:p>
            <a:endParaRPr lang="nb-NO" dirty="0"/>
          </a:p>
          <a:p>
            <a:pPr lvl="1">
              <a:buNone/>
            </a:pPr>
            <a:endParaRPr lang="nb-NO" dirty="0"/>
          </a:p>
          <a:p>
            <a:pPr lvl="1"/>
            <a:endParaRPr lang="nb-NO" dirty="0"/>
          </a:p>
        </p:txBody>
      </p:sp>
      <p:pic>
        <p:nvPicPr>
          <p:cNvPr id="1026" name="Picture 2"/>
          <p:cNvPicPr>
            <a:picLocks noChangeAspect="1" noChangeArrowheads="1"/>
          </p:cNvPicPr>
          <p:nvPr/>
        </p:nvPicPr>
        <p:blipFill>
          <a:blip r:embed="rId2" cstate="print"/>
          <a:srcRect l="312" t="1048"/>
          <a:stretch>
            <a:fillRect/>
          </a:stretch>
        </p:blipFill>
        <p:spPr bwMode="auto">
          <a:xfrm>
            <a:off x="-2464" y="2870"/>
            <a:ext cx="9145042" cy="2211185"/>
          </a:xfrm>
          <a:prstGeom prst="rect">
            <a:avLst/>
          </a:prstGeom>
          <a:noFill/>
          <a:ln w="9525">
            <a:noFill/>
            <a:miter lim="800000"/>
            <a:headEnd/>
            <a:tailEnd/>
          </a:ln>
          <a:effectLst/>
        </p:spPr>
      </p:pic>
      <p:sp>
        <p:nvSpPr>
          <p:cNvPr id="11" name="TekstSylinder 10"/>
          <p:cNvSpPr txBox="1"/>
          <p:nvPr/>
        </p:nvSpPr>
        <p:spPr>
          <a:xfrm>
            <a:off x="714348" y="785794"/>
            <a:ext cx="1384025" cy="646331"/>
          </a:xfrm>
          <a:prstGeom prst="rect">
            <a:avLst/>
          </a:prstGeom>
          <a:noFill/>
        </p:spPr>
        <p:txBody>
          <a:bodyPr wrap="none" rtlCol="0">
            <a:spAutoFit/>
            <a:scene3d>
              <a:camera prst="orthographicFront"/>
              <a:lightRig rig="soft" dir="t">
                <a:rot lat="0" lon="0" rev="10800000"/>
              </a:lightRig>
            </a:scene3d>
            <a:sp3d>
              <a:bevelT w="27940" h="12700"/>
              <a:contourClr>
                <a:srgbClr val="DDDDDD"/>
              </a:contourClr>
            </a:sp3d>
          </a:bodyPr>
          <a:lstStyle/>
          <a:p>
            <a:r>
              <a:rPr lang="nb-NO" b="1" spc="150" dirty="0">
                <a:ln w="11430"/>
                <a:solidFill>
                  <a:srgbClr val="F8F8F8"/>
                </a:solidFill>
                <a:effectLst>
                  <a:outerShdw blurRad="25400" algn="tl" rotWithShape="0">
                    <a:srgbClr val="000000">
                      <a:alpha val="43000"/>
                    </a:srgbClr>
                  </a:outerShdw>
                </a:effectLst>
              </a:rPr>
              <a:t>Aktiviteter</a:t>
            </a:r>
          </a:p>
          <a:p>
            <a:endParaRPr lang="nb-NO" b="1" spc="150" dirty="0">
              <a:ln w="11430"/>
              <a:solidFill>
                <a:srgbClr val="F8F8F8"/>
              </a:solidFill>
              <a:effectLst>
                <a:outerShdw blurRad="25400" algn="tl" rotWithShape="0">
                  <a:srgbClr val="000000">
                    <a:alpha val="43000"/>
                  </a:srgbClr>
                </a:outerShdw>
              </a:effectLst>
            </a:endParaRPr>
          </a:p>
        </p:txBody>
      </p:sp>
      <p:sp>
        <p:nvSpPr>
          <p:cNvPr id="9" name="TekstSylinder 9"/>
          <p:cNvSpPr txBox="1"/>
          <p:nvPr/>
        </p:nvSpPr>
        <p:spPr>
          <a:xfrm>
            <a:off x="142844" y="142852"/>
            <a:ext cx="1751570" cy="369332"/>
          </a:xfrm>
          <a:prstGeom prst="rect">
            <a:avLst/>
          </a:prstGeom>
          <a:noFill/>
        </p:spPr>
        <p:txBody>
          <a:bodyPr wrap="none" rtlCol="0">
            <a:spAutoFit/>
            <a:scene3d>
              <a:camera prst="orthographicFront"/>
              <a:lightRig rig="soft" dir="t">
                <a:rot lat="0" lon="0" rev="10800000"/>
              </a:lightRig>
            </a:scene3d>
            <a:sp3d>
              <a:bevelT w="27940" h="12700"/>
              <a:contourClr>
                <a:srgbClr val="DDDDDD"/>
              </a:contourClr>
            </a:sp3d>
          </a:bodyPr>
          <a:lstStyle/>
          <a:p>
            <a:r>
              <a:rPr lang="nb-NO" b="1" spc="150" dirty="0">
                <a:ln w="11430"/>
                <a:solidFill>
                  <a:srgbClr val="F8F8F8"/>
                </a:solidFill>
                <a:effectLst>
                  <a:outerShdw blurRad="25400" algn="tl" rotWithShape="0">
                    <a:srgbClr val="000000">
                      <a:alpha val="43000"/>
                    </a:srgbClr>
                  </a:outerShdw>
                </a:effectLst>
              </a:rPr>
              <a:t>Årsmøte 2017</a:t>
            </a:r>
            <a:endParaRPr lang="nb-NO" b="1" strike="sngStrike" spc="150" dirty="0">
              <a:ln w="11430"/>
              <a:solidFill>
                <a:srgbClr val="FF0000"/>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587900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b-NO" dirty="0"/>
              <a:t>  </a:t>
            </a:r>
          </a:p>
        </p:txBody>
      </p:sp>
      <p:sp>
        <p:nvSpPr>
          <p:cNvPr id="5" name="Plassholder for tekst 4"/>
          <p:cNvSpPr>
            <a:spLocks noGrp="1"/>
          </p:cNvSpPr>
          <p:nvPr>
            <p:ph type="body" idx="1"/>
          </p:nvPr>
        </p:nvSpPr>
        <p:spPr/>
        <p:txBody>
          <a:bodyPr/>
          <a:lstStyle/>
          <a:p>
            <a:endParaRPr lang="nb-NO"/>
          </a:p>
        </p:txBody>
      </p:sp>
      <p:sp>
        <p:nvSpPr>
          <p:cNvPr id="7" name="Plassholder for tekst 6"/>
          <p:cNvSpPr>
            <a:spLocks noGrp="1"/>
          </p:cNvSpPr>
          <p:nvPr>
            <p:ph type="body" sz="quarter" idx="3"/>
          </p:nvPr>
        </p:nvSpPr>
        <p:spPr/>
        <p:txBody>
          <a:bodyPr/>
          <a:lstStyle/>
          <a:p>
            <a:endParaRPr lang="nb-NO"/>
          </a:p>
        </p:txBody>
      </p:sp>
      <p:pic>
        <p:nvPicPr>
          <p:cNvPr id="1026" name="Picture 2"/>
          <p:cNvPicPr>
            <a:picLocks noChangeAspect="1" noChangeArrowheads="1"/>
          </p:cNvPicPr>
          <p:nvPr/>
        </p:nvPicPr>
        <p:blipFill>
          <a:blip r:embed="rId2" cstate="print"/>
          <a:srcRect l="312" t="1048"/>
          <a:stretch>
            <a:fillRect/>
          </a:stretch>
        </p:blipFill>
        <p:spPr bwMode="auto">
          <a:xfrm>
            <a:off x="-2464" y="2870"/>
            <a:ext cx="9145042" cy="2211185"/>
          </a:xfrm>
          <a:prstGeom prst="rect">
            <a:avLst/>
          </a:prstGeom>
          <a:noFill/>
          <a:ln w="9525">
            <a:noFill/>
            <a:miter lim="800000"/>
            <a:headEnd/>
            <a:tailEnd/>
          </a:ln>
          <a:effectLst/>
        </p:spPr>
      </p:pic>
      <p:sp>
        <p:nvSpPr>
          <p:cNvPr id="11" name="TekstSylinder 10"/>
          <p:cNvSpPr txBox="1"/>
          <p:nvPr/>
        </p:nvSpPr>
        <p:spPr>
          <a:xfrm>
            <a:off x="714348" y="785794"/>
            <a:ext cx="1588897" cy="646331"/>
          </a:xfrm>
          <a:prstGeom prst="rect">
            <a:avLst/>
          </a:prstGeom>
          <a:noFill/>
        </p:spPr>
        <p:txBody>
          <a:bodyPr wrap="none" rtlCol="0">
            <a:spAutoFit/>
            <a:scene3d>
              <a:camera prst="orthographicFront"/>
              <a:lightRig rig="soft" dir="t">
                <a:rot lat="0" lon="0" rev="10800000"/>
              </a:lightRig>
            </a:scene3d>
            <a:sp3d>
              <a:bevelT w="27940" h="12700"/>
              <a:contourClr>
                <a:srgbClr val="DDDDDD"/>
              </a:contourClr>
            </a:sp3d>
          </a:bodyPr>
          <a:lstStyle/>
          <a:p>
            <a:r>
              <a:rPr lang="nb-NO" b="1" spc="150" dirty="0">
                <a:ln w="11430"/>
                <a:solidFill>
                  <a:srgbClr val="F8F8F8"/>
                </a:solidFill>
                <a:effectLst>
                  <a:outerShdw blurRad="25400" algn="tl" rotWithShape="0">
                    <a:srgbClr val="000000">
                      <a:alpha val="43000"/>
                    </a:srgbClr>
                  </a:outerShdw>
                </a:effectLst>
              </a:rPr>
              <a:t>Medlemstall</a:t>
            </a:r>
          </a:p>
          <a:p>
            <a:endParaRPr lang="nb-NO" b="1" spc="150" dirty="0">
              <a:ln w="11430"/>
              <a:solidFill>
                <a:srgbClr val="F8F8F8"/>
              </a:solidFill>
              <a:effectLst>
                <a:outerShdw blurRad="25400" algn="tl" rotWithShape="0">
                  <a:srgbClr val="000000">
                    <a:alpha val="43000"/>
                  </a:srgbClr>
                </a:outerShdw>
              </a:effectLst>
            </a:endParaRPr>
          </a:p>
        </p:txBody>
      </p:sp>
      <p:sp>
        <p:nvSpPr>
          <p:cNvPr id="9" name="TekstSylinder 9"/>
          <p:cNvSpPr txBox="1"/>
          <p:nvPr/>
        </p:nvSpPr>
        <p:spPr>
          <a:xfrm>
            <a:off x="142844" y="142852"/>
            <a:ext cx="1751570" cy="369332"/>
          </a:xfrm>
          <a:prstGeom prst="rect">
            <a:avLst/>
          </a:prstGeom>
          <a:noFill/>
        </p:spPr>
        <p:txBody>
          <a:bodyPr wrap="none" rtlCol="0">
            <a:spAutoFit/>
            <a:scene3d>
              <a:camera prst="orthographicFront"/>
              <a:lightRig rig="soft" dir="t">
                <a:rot lat="0" lon="0" rev="10800000"/>
              </a:lightRig>
            </a:scene3d>
            <a:sp3d>
              <a:bevelT w="27940" h="12700"/>
              <a:contourClr>
                <a:srgbClr val="DDDDDD"/>
              </a:contourClr>
            </a:sp3d>
          </a:bodyPr>
          <a:lstStyle/>
          <a:p>
            <a:r>
              <a:rPr lang="nb-NO" b="1" spc="150" dirty="0">
                <a:ln w="11430"/>
                <a:solidFill>
                  <a:srgbClr val="F8F8F8"/>
                </a:solidFill>
                <a:effectLst>
                  <a:outerShdw blurRad="25400" algn="tl" rotWithShape="0">
                    <a:srgbClr val="000000">
                      <a:alpha val="43000"/>
                    </a:srgbClr>
                  </a:outerShdw>
                </a:effectLst>
              </a:rPr>
              <a:t>Årsmøte 2017</a:t>
            </a:r>
            <a:endParaRPr lang="nb-NO" b="1" strike="sngStrike" spc="150" dirty="0">
              <a:ln w="11430"/>
              <a:solidFill>
                <a:srgbClr val="FF0000"/>
              </a:solidFill>
              <a:effectLst>
                <a:outerShdw blurRad="25400" algn="tl" rotWithShape="0">
                  <a:srgbClr val="000000">
                    <a:alpha val="43000"/>
                  </a:srgbClr>
                </a:outerShdw>
              </a:effectLst>
            </a:endParaRPr>
          </a:p>
        </p:txBody>
      </p:sp>
      <p:graphicFrame>
        <p:nvGraphicFramePr>
          <p:cNvPr id="2" name="Tabell 1"/>
          <p:cNvGraphicFramePr>
            <a:graphicFrameLocks noGrp="1"/>
          </p:cNvGraphicFramePr>
          <p:nvPr>
            <p:extLst>
              <p:ext uri="{D42A27DB-BD31-4B8C-83A1-F6EECF244321}">
                <p14:modId xmlns:p14="http://schemas.microsoft.com/office/powerpoint/2010/main" val="4002930193"/>
              </p:ext>
            </p:extLst>
          </p:nvPr>
        </p:nvGraphicFramePr>
        <p:xfrm>
          <a:off x="339256" y="2924944"/>
          <a:ext cx="8381979" cy="2601595"/>
        </p:xfrm>
        <a:graphic>
          <a:graphicData uri="http://schemas.openxmlformats.org/drawingml/2006/table">
            <a:tbl>
              <a:tblPr firstRow="1" firstCol="1" bandRow="1">
                <a:tableStyleId>{5C22544A-7EE6-4342-B048-85BDC9FD1C3A}</a:tableStyleId>
              </a:tblPr>
              <a:tblGrid>
                <a:gridCol w="1044777">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352425">
                  <a:extLst>
                    <a:ext uri="{9D8B030D-6E8A-4147-A177-3AD203B41FA5}">
                      <a16:colId xmlns:a16="http://schemas.microsoft.com/office/drawing/2014/main" val="20002"/>
                    </a:ext>
                  </a:extLst>
                </a:gridCol>
                <a:gridCol w="508729">
                  <a:extLst>
                    <a:ext uri="{9D8B030D-6E8A-4147-A177-3AD203B41FA5}">
                      <a16:colId xmlns:a16="http://schemas.microsoft.com/office/drawing/2014/main" val="20003"/>
                    </a:ext>
                  </a:extLst>
                </a:gridCol>
                <a:gridCol w="787415">
                  <a:extLst>
                    <a:ext uri="{9D8B030D-6E8A-4147-A177-3AD203B41FA5}">
                      <a16:colId xmlns:a16="http://schemas.microsoft.com/office/drawing/2014/main" val="20004"/>
                    </a:ext>
                  </a:extLst>
                </a:gridCol>
                <a:gridCol w="421385">
                  <a:extLst>
                    <a:ext uri="{9D8B030D-6E8A-4147-A177-3AD203B41FA5}">
                      <a16:colId xmlns:a16="http://schemas.microsoft.com/office/drawing/2014/main" val="20005"/>
                    </a:ext>
                  </a:extLst>
                </a:gridCol>
                <a:gridCol w="604400">
                  <a:extLst>
                    <a:ext uri="{9D8B030D-6E8A-4147-A177-3AD203B41FA5}">
                      <a16:colId xmlns:a16="http://schemas.microsoft.com/office/drawing/2014/main" val="20006"/>
                    </a:ext>
                  </a:extLst>
                </a:gridCol>
                <a:gridCol w="604400">
                  <a:extLst>
                    <a:ext uri="{9D8B030D-6E8A-4147-A177-3AD203B41FA5}">
                      <a16:colId xmlns:a16="http://schemas.microsoft.com/office/drawing/2014/main" val="20007"/>
                    </a:ext>
                  </a:extLst>
                </a:gridCol>
                <a:gridCol w="604400">
                  <a:extLst>
                    <a:ext uri="{9D8B030D-6E8A-4147-A177-3AD203B41FA5}">
                      <a16:colId xmlns:a16="http://schemas.microsoft.com/office/drawing/2014/main" val="20008"/>
                    </a:ext>
                  </a:extLst>
                </a:gridCol>
                <a:gridCol w="604400">
                  <a:extLst>
                    <a:ext uri="{9D8B030D-6E8A-4147-A177-3AD203B41FA5}">
                      <a16:colId xmlns:a16="http://schemas.microsoft.com/office/drawing/2014/main" val="20009"/>
                    </a:ext>
                  </a:extLst>
                </a:gridCol>
                <a:gridCol w="604400">
                  <a:extLst>
                    <a:ext uri="{9D8B030D-6E8A-4147-A177-3AD203B41FA5}">
                      <a16:colId xmlns:a16="http://schemas.microsoft.com/office/drawing/2014/main" val="20010"/>
                    </a:ext>
                  </a:extLst>
                </a:gridCol>
                <a:gridCol w="604400">
                  <a:extLst>
                    <a:ext uri="{9D8B030D-6E8A-4147-A177-3AD203B41FA5}">
                      <a16:colId xmlns:a16="http://schemas.microsoft.com/office/drawing/2014/main" val="20011"/>
                    </a:ext>
                  </a:extLst>
                </a:gridCol>
                <a:gridCol w="604400">
                  <a:extLst>
                    <a:ext uri="{9D8B030D-6E8A-4147-A177-3AD203B41FA5}">
                      <a16:colId xmlns:a16="http://schemas.microsoft.com/office/drawing/2014/main" val="20012"/>
                    </a:ext>
                  </a:extLst>
                </a:gridCol>
                <a:gridCol w="604400">
                  <a:extLst>
                    <a:ext uri="{9D8B030D-6E8A-4147-A177-3AD203B41FA5}">
                      <a16:colId xmlns:a16="http://schemas.microsoft.com/office/drawing/2014/main" val="20013"/>
                    </a:ext>
                  </a:extLst>
                </a:gridCol>
              </a:tblGrid>
              <a:tr h="650399">
                <a:tc>
                  <a:txBody>
                    <a:bodyPr/>
                    <a:lstStyle/>
                    <a:p>
                      <a:pPr>
                        <a:spcAft>
                          <a:spcPts val="0"/>
                        </a:spcAft>
                      </a:pPr>
                      <a:r>
                        <a:rPr lang="nb-NO" sz="1200" dirty="0">
                          <a:effectLst/>
                        </a:rPr>
                        <a:t>Kjønn </a:t>
                      </a:r>
                      <a:endParaRPr lang="nb-NO" sz="1200" dirty="0">
                        <a:effectLst/>
                        <a:latin typeface="Times New Roman"/>
                        <a:ea typeface="Times New Roman"/>
                      </a:endParaRPr>
                    </a:p>
                  </a:txBody>
                  <a:tcPr marL="0" marR="0" marT="0" marB="0" anchor="ctr"/>
                </a:tc>
                <a:tc gridSpan="5">
                  <a:txBody>
                    <a:bodyPr/>
                    <a:lstStyle/>
                    <a:p>
                      <a:pPr algn="ctr">
                        <a:spcAft>
                          <a:spcPts val="0"/>
                        </a:spcAft>
                      </a:pPr>
                      <a:r>
                        <a:rPr lang="nb-NO" sz="1200">
                          <a:effectLst/>
                        </a:rPr>
                        <a:t>Kvinner </a:t>
                      </a:r>
                      <a:endParaRPr lang="nb-NO" sz="1200">
                        <a:effectLst/>
                        <a:latin typeface="Times New Roman"/>
                        <a:ea typeface="Times New Roman"/>
                      </a:endParaRPr>
                    </a:p>
                  </a:txBody>
                  <a:tcPr marL="0" marR="0" marT="0" marB="0" anchor="ct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gridSpan="5">
                  <a:txBody>
                    <a:bodyPr/>
                    <a:lstStyle/>
                    <a:p>
                      <a:pPr algn="ctr">
                        <a:spcAft>
                          <a:spcPts val="0"/>
                        </a:spcAft>
                      </a:pPr>
                      <a:r>
                        <a:rPr lang="nb-NO" sz="1200">
                          <a:effectLst/>
                        </a:rPr>
                        <a:t>Menn </a:t>
                      </a:r>
                      <a:endParaRPr lang="nb-NO" sz="1200">
                        <a:effectLst/>
                        <a:latin typeface="Times New Roman"/>
                        <a:ea typeface="Times New Roman"/>
                      </a:endParaRPr>
                    </a:p>
                  </a:txBody>
                  <a:tcPr marL="0" marR="0" marT="0" marB="0" anchor="ct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gridSpan="3">
                  <a:txBody>
                    <a:bodyPr/>
                    <a:lstStyle/>
                    <a:p>
                      <a:pPr algn="ctr">
                        <a:spcAft>
                          <a:spcPts val="0"/>
                        </a:spcAft>
                      </a:pPr>
                      <a:r>
                        <a:rPr lang="nb-NO" sz="1200">
                          <a:effectLst/>
                        </a:rPr>
                        <a:t>Totaler </a:t>
                      </a:r>
                      <a:endParaRPr lang="nb-NO" sz="1200">
                        <a:effectLst/>
                        <a:latin typeface="Times New Roman"/>
                        <a:ea typeface="Times New Roman"/>
                      </a:endParaRPr>
                    </a:p>
                  </a:txBody>
                  <a:tcPr marL="0" marR="0" marT="0" marB="0" anchor="ct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10000"/>
                  </a:ext>
                </a:extLst>
              </a:tr>
              <a:tr h="975598">
                <a:tc>
                  <a:txBody>
                    <a:bodyPr/>
                    <a:lstStyle/>
                    <a:p>
                      <a:pPr>
                        <a:spcAft>
                          <a:spcPts val="0"/>
                        </a:spcAft>
                      </a:pPr>
                      <a:r>
                        <a:rPr lang="nb-NO" sz="1200">
                          <a:effectLst/>
                        </a:rPr>
                        <a:t>Alderstrinn </a:t>
                      </a:r>
                      <a:endParaRPr lang="nb-NO" sz="1200">
                        <a:effectLst/>
                        <a:latin typeface="Times New Roman"/>
                        <a:ea typeface="Times New Roman"/>
                      </a:endParaRPr>
                    </a:p>
                  </a:txBody>
                  <a:tcPr marL="0" marR="0" marT="0" marB="0" anchor="ctr"/>
                </a:tc>
                <a:tc>
                  <a:txBody>
                    <a:bodyPr/>
                    <a:lstStyle/>
                    <a:p>
                      <a:pPr>
                        <a:spcAft>
                          <a:spcPts val="0"/>
                        </a:spcAft>
                      </a:pPr>
                      <a:r>
                        <a:rPr lang="nb-NO" sz="1200" dirty="0">
                          <a:effectLst/>
                        </a:rPr>
                        <a:t>0-5 </a:t>
                      </a:r>
                      <a:endParaRPr lang="nb-NO" sz="1200" dirty="0">
                        <a:effectLst/>
                        <a:latin typeface="Times New Roman"/>
                        <a:ea typeface="Times New Roman"/>
                      </a:endParaRPr>
                    </a:p>
                  </a:txBody>
                  <a:tcPr marL="0" marR="0" marT="0" marB="0" anchor="ctr"/>
                </a:tc>
                <a:tc>
                  <a:txBody>
                    <a:bodyPr/>
                    <a:lstStyle/>
                    <a:p>
                      <a:pPr>
                        <a:spcAft>
                          <a:spcPts val="0"/>
                        </a:spcAft>
                      </a:pPr>
                      <a:r>
                        <a:rPr lang="nb-NO" sz="1200">
                          <a:effectLst/>
                        </a:rPr>
                        <a:t>6-13 </a:t>
                      </a:r>
                      <a:endParaRPr lang="nb-NO" sz="1200">
                        <a:effectLst/>
                        <a:latin typeface="Times New Roman"/>
                        <a:ea typeface="Times New Roman"/>
                      </a:endParaRPr>
                    </a:p>
                  </a:txBody>
                  <a:tcPr marL="0" marR="0" marT="0" marB="0" anchor="ctr"/>
                </a:tc>
                <a:tc>
                  <a:txBody>
                    <a:bodyPr/>
                    <a:lstStyle/>
                    <a:p>
                      <a:pPr>
                        <a:spcAft>
                          <a:spcPts val="0"/>
                        </a:spcAft>
                      </a:pPr>
                      <a:r>
                        <a:rPr lang="nb-NO" sz="1200">
                          <a:effectLst/>
                        </a:rPr>
                        <a:t>13-19 </a:t>
                      </a:r>
                      <a:endParaRPr lang="nb-NO" sz="1200">
                        <a:effectLst/>
                        <a:latin typeface="Times New Roman"/>
                        <a:ea typeface="Times New Roman"/>
                      </a:endParaRPr>
                    </a:p>
                  </a:txBody>
                  <a:tcPr marL="0" marR="0" marT="0" marB="0" anchor="ctr"/>
                </a:tc>
                <a:tc>
                  <a:txBody>
                    <a:bodyPr/>
                    <a:lstStyle/>
                    <a:p>
                      <a:pPr>
                        <a:spcAft>
                          <a:spcPts val="0"/>
                        </a:spcAft>
                      </a:pPr>
                      <a:r>
                        <a:rPr lang="nb-NO" sz="1200">
                          <a:effectLst/>
                        </a:rPr>
                        <a:t>20-25 </a:t>
                      </a:r>
                      <a:endParaRPr lang="nb-NO" sz="1200">
                        <a:effectLst/>
                        <a:latin typeface="Times New Roman"/>
                        <a:ea typeface="Times New Roman"/>
                      </a:endParaRPr>
                    </a:p>
                  </a:txBody>
                  <a:tcPr marL="0" marR="0" marT="0" marB="0" anchor="ctr"/>
                </a:tc>
                <a:tc>
                  <a:txBody>
                    <a:bodyPr/>
                    <a:lstStyle/>
                    <a:p>
                      <a:pPr>
                        <a:spcAft>
                          <a:spcPts val="0"/>
                        </a:spcAft>
                      </a:pPr>
                      <a:r>
                        <a:rPr lang="nb-NO" sz="1200">
                          <a:effectLst/>
                        </a:rPr>
                        <a:t>26- </a:t>
                      </a:r>
                      <a:endParaRPr lang="nb-NO" sz="1200">
                        <a:effectLst/>
                        <a:latin typeface="Times New Roman"/>
                        <a:ea typeface="Times New Roman"/>
                      </a:endParaRPr>
                    </a:p>
                  </a:txBody>
                  <a:tcPr marL="0" marR="0" marT="0" marB="0" anchor="ctr"/>
                </a:tc>
                <a:tc>
                  <a:txBody>
                    <a:bodyPr/>
                    <a:lstStyle/>
                    <a:p>
                      <a:pPr>
                        <a:spcAft>
                          <a:spcPts val="0"/>
                        </a:spcAft>
                      </a:pPr>
                      <a:r>
                        <a:rPr lang="nb-NO" sz="1200">
                          <a:effectLst/>
                        </a:rPr>
                        <a:t>0-5 </a:t>
                      </a:r>
                      <a:endParaRPr lang="nb-NO" sz="1200">
                        <a:effectLst/>
                        <a:latin typeface="Times New Roman"/>
                        <a:ea typeface="Times New Roman"/>
                      </a:endParaRPr>
                    </a:p>
                  </a:txBody>
                  <a:tcPr marL="0" marR="0" marT="0" marB="0" anchor="ctr"/>
                </a:tc>
                <a:tc>
                  <a:txBody>
                    <a:bodyPr/>
                    <a:lstStyle/>
                    <a:p>
                      <a:pPr>
                        <a:spcAft>
                          <a:spcPts val="0"/>
                        </a:spcAft>
                      </a:pPr>
                      <a:r>
                        <a:rPr lang="nb-NO" sz="1200">
                          <a:effectLst/>
                        </a:rPr>
                        <a:t>6-13 </a:t>
                      </a:r>
                      <a:endParaRPr lang="nb-NO" sz="1200">
                        <a:effectLst/>
                        <a:latin typeface="Times New Roman"/>
                        <a:ea typeface="Times New Roman"/>
                      </a:endParaRPr>
                    </a:p>
                  </a:txBody>
                  <a:tcPr marL="0" marR="0" marT="0" marB="0" anchor="ctr"/>
                </a:tc>
                <a:tc>
                  <a:txBody>
                    <a:bodyPr/>
                    <a:lstStyle/>
                    <a:p>
                      <a:pPr>
                        <a:spcAft>
                          <a:spcPts val="0"/>
                        </a:spcAft>
                      </a:pPr>
                      <a:r>
                        <a:rPr lang="nb-NO" sz="1200">
                          <a:effectLst/>
                        </a:rPr>
                        <a:t>13-19 </a:t>
                      </a:r>
                      <a:endParaRPr lang="nb-NO" sz="1200">
                        <a:effectLst/>
                        <a:latin typeface="Times New Roman"/>
                        <a:ea typeface="Times New Roman"/>
                      </a:endParaRPr>
                    </a:p>
                  </a:txBody>
                  <a:tcPr marL="0" marR="0" marT="0" marB="0" anchor="ctr"/>
                </a:tc>
                <a:tc>
                  <a:txBody>
                    <a:bodyPr/>
                    <a:lstStyle/>
                    <a:p>
                      <a:pPr>
                        <a:spcAft>
                          <a:spcPts val="0"/>
                        </a:spcAft>
                      </a:pPr>
                      <a:r>
                        <a:rPr lang="nb-NO" sz="1200">
                          <a:effectLst/>
                        </a:rPr>
                        <a:t>20-25 </a:t>
                      </a:r>
                      <a:endParaRPr lang="nb-NO" sz="1200">
                        <a:effectLst/>
                        <a:latin typeface="Times New Roman"/>
                        <a:ea typeface="Times New Roman"/>
                      </a:endParaRPr>
                    </a:p>
                  </a:txBody>
                  <a:tcPr marL="0" marR="0" marT="0" marB="0" anchor="ctr"/>
                </a:tc>
                <a:tc>
                  <a:txBody>
                    <a:bodyPr/>
                    <a:lstStyle/>
                    <a:p>
                      <a:pPr>
                        <a:spcAft>
                          <a:spcPts val="0"/>
                        </a:spcAft>
                      </a:pPr>
                      <a:r>
                        <a:rPr lang="nb-NO" sz="1200">
                          <a:effectLst/>
                        </a:rPr>
                        <a:t>26- </a:t>
                      </a:r>
                      <a:endParaRPr lang="nb-NO" sz="1200">
                        <a:effectLst/>
                        <a:latin typeface="Times New Roman"/>
                        <a:ea typeface="Times New Roman"/>
                      </a:endParaRPr>
                    </a:p>
                  </a:txBody>
                  <a:tcPr marL="0" marR="0" marT="0" marB="0" anchor="ctr"/>
                </a:tc>
                <a:tc>
                  <a:txBody>
                    <a:bodyPr/>
                    <a:lstStyle/>
                    <a:p>
                      <a:pPr>
                        <a:spcAft>
                          <a:spcPts val="0"/>
                        </a:spcAft>
                      </a:pPr>
                      <a:r>
                        <a:rPr lang="nb-NO" sz="1200">
                          <a:effectLst/>
                        </a:rPr>
                        <a:t>T K </a:t>
                      </a:r>
                      <a:endParaRPr lang="nb-NO" sz="1200">
                        <a:effectLst/>
                        <a:latin typeface="Times New Roman"/>
                        <a:ea typeface="Times New Roman"/>
                      </a:endParaRPr>
                    </a:p>
                  </a:txBody>
                  <a:tcPr marL="0" marR="0" marT="0" marB="0" anchor="ctr"/>
                </a:tc>
                <a:tc>
                  <a:txBody>
                    <a:bodyPr/>
                    <a:lstStyle/>
                    <a:p>
                      <a:pPr>
                        <a:spcAft>
                          <a:spcPts val="0"/>
                        </a:spcAft>
                      </a:pPr>
                      <a:r>
                        <a:rPr lang="nb-NO" sz="1200">
                          <a:effectLst/>
                        </a:rPr>
                        <a:t>T M </a:t>
                      </a:r>
                      <a:endParaRPr lang="nb-NO" sz="1200">
                        <a:effectLst/>
                        <a:latin typeface="Times New Roman"/>
                        <a:ea typeface="Times New Roman"/>
                      </a:endParaRPr>
                    </a:p>
                  </a:txBody>
                  <a:tcPr marL="0" marR="0" marT="0" marB="0" anchor="ctr"/>
                </a:tc>
                <a:tc>
                  <a:txBody>
                    <a:bodyPr/>
                    <a:lstStyle/>
                    <a:p>
                      <a:pPr>
                        <a:spcAft>
                          <a:spcPts val="0"/>
                        </a:spcAft>
                      </a:pPr>
                      <a:r>
                        <a:rPr lang="nb-NO" sz="1200">
                          <a:effectLst/>
                        </a:rPr>
                        <a:t>Total</a:t>
                      </a:r>
                      <a:endParaRPr lang="nb-NO" sz="1200">
                        <a:effectLst/>
                        <a:latin typeface="Times New Roman"/>
                        <a:ea typeface="Times New Roman"/>
                      </a:endParaRPr>
                    </a:p>
                  </a:txBody>
                  <a:tcPr marL="0" marR="0" marT="0" marB="0" anchor="ctr"/>
                </a:tc>
                <a:extLst>
                  <a:ext uri="{0D108BD9-81ED-4DB2-BD59-A6C34878D82A}">
                    <a16:rowId xmlns:a16="http://schemas.microsoft.com/office/drawing/2014/main" val="10001"/>
                  </a:ext>
                </a:extLst>
              </a:tr>
              <a:tr h="975598">
                <a:tc>
                  <a:txBody>
                    <a:bodyPr/>
                    <a:lstStyle/>
                    <a:p>
                      <a:pPr>
                        <a:spcAft>
                          <a:spcPts val="0"/>
                        </a:spcAft>
                      </a:pPr>
                      <a:r>
                        <a:rPr lang="nb-NO" sz="1200">
                          <a:effectLst/>
                        </a:rPr>
                        <a:t>Medlemmer </a:t>
                      </a:r>
                      <a:endParaRPr lang="nb-NO" sz="1200">
                        <a:effectLst/>
                        <a:latin typeface="Times New Roman"/>
                        <a:ea typeface="Times New Roman"/>
                      </a:endParaRPr>
                    </a:p>
                  </a:txBody>
                  <a:tcPr marL="0" marR="0" marT="0" marB="0" anchor="ctr"/>
                </a:tc>
                <a:tc>
                  <a:txBody>
                    <a:bodyPr/>
                    <a:lstStyle/>
                    <a:p>
                      <a:pPr algn="r">
                        <a:spcAft>
                          <a:spcPts val="0"/>
                        </a:spcAft>
                      </a:pPr>
                      <a:r>
                        <a:rPr lang="nb-NO" sz="1200">
                          <a:effectLst/>
                        </a:rPr>
                        <a:t>6 </a:t>
                      </a:r>
                      <a:endParaRPr lang="nb-NO" sz="1200">
                        <a:effectLst/>
                        <a:latin typeface="Times New Roman"/>
                        <a:ea typeface="Times New Roman"/>
                      </a:endParaRPr>
                    </a:p>
                  </a:txBody>
                  <a:tcPr marL="0" marR="0" marT="0" marB="0" anchor="ctr"/>
                </a:tc>
                <a:tc>
                  <a:txBody>
                    <a:bodyPr/>
                    <a:lstStyle/>
                    <a:p>
                      <a:pPr algn="r">
                        <a:spcAft>
                          <a:spcPts val="0"/>
                        </a:spcAft>
                      </a:pPr>
                      <a:r>
                        <a:rPr lang="nb-NO" sz="1200" dirty="0">
                          <a:effectLst/>
                        </a:rPr>
                        <a:t>82 </a:t>
                      </a:r>
                      <a:endParaRPr lang="nb-NO" sz="1200" dirty="0">
                        <a:effectLst/>
                        <a:latin typeface="Times New Roman"/>
                        <a:ea typeface="Times New Roman"/>
                      </a:endParaRPr>
                    </a:p>
                  </a:txBody>
                  <a:tcPr marL="0" marR="0" marT="0" marB="0" anchor="ctr"/>
                </a:tc>
                <a:tc>
                  <a:txBody>
                    <a:bodyPr/>
                    <a:lstStyle/>
                    <a:p>
                      <a:pPr algn="r">
                        <a:spcAft>
                          <a:spcPts val="0"/>
                        </a:spcAft>
                      </a:pPr>
                      <a:r>
                        <a:rPr lang="nb-NO" sz="1200" dirty="0">
                          <a:effectLst/>
                        </a:rPr>
                        <a:t>49 </a:t>
                      </a:r>
                      <a:endParaRPr lang="nb-NO" sz="1200" dirty="0">
                        <a:effectLst/>
                        <a:latin typeface="Times New Roman"/>
                        <a:ea typeface="Times New Roman"/>
                      </a:endParaRPr>
                    </a:p>
                  </a:txBody>
                  <a:tcPr marL="0" marR="0" marT="0" marB="0" anchor="ctr"/>
                </a:tc>
                <a:tc>
                  <a:txBody>
                    <a:bodyPr/>
                    <a:lstStyle/>
                    <a:p>
                      <a:pPr algn="r">
                        <a:spcAft>
                          <a:spcPts val="0"/>
                        </a:spcAft>
                      </a:pPr>
                      <a:r>
                        <a:rPr lang="nb-NO" sz="1200" dirty="0">
                          <a:effectLst/>
                        </a:rPr>
                        <a:t>31 </a:t>
                      </a:r>
                      <a:endParaRPr lang="nb-NO" sz="1200" dirty="0">
                        <a:effectLst/>
                        <a:latin typeface="Times New Roman"/>
                        <a:ea typeface="Times New Roman"/>
                      </a:endParaRPr>
                    </a:p>
                  </a:txBody>
                  <a:tcPr marL="0" marR="0" marT="0" marB="0" anchor="ctr"/>
                </a:tc>
                <a:tc>
                  <a:txBody>
                    <a:bodyPr/>
                    <a:lstStyle/>
                    <a:p>
                      <a:pPr algn="r">
                        <a:spcAft>
                          <a:spcPts val="0"/>
                        </a:spcAft>
                      </a:pPr>
                      <a:r>
                        <a:rPr lang="nb-NO" sz="1200" dirty="0">
                          <a:effectLst/>
                        </a:rPr>
                        <a:t>287 </a:t>
                      </a:r>
                      <a:endParaRPr lang="nb-NO" sz="1200" dirty="0">
                        <a:effectLst/>
                        <a:latin typeface="Times New Roman"/>
                        <a:ea typeface="Times New Roman"/>
                      </a:endParaRPr>
                    </a:p>
                  </a:txBody>
                  <a:tcPr marL="0" marR="0" marT="0" marB="0" anchor="ctr"/>
                </a:tc>
                <a:tc>
                  <a:txBody>
                    <a:bodyPr/>
                    <a:lstStyle/>
                    <a:p>
                      <a:pPr algn="r">
                        <a:spcAft>
                          <a:spcPts val="0"/>
                        </a:spcAft>
                      </a:pPr>
                      <a:r>
                        <a:rPr lang="nb-NO" sz="1200" dirty="0">
                          <a:effectLst/>
                        </a:rPr>
                        <a:t>11 </a:t>
                      </a:r>
                      <a:endParaRPr lang="nb-NO" sz="1200" dirty="0">
                        <a:effectLst/>
                        <a:latin typeface="Times New Roman"/>
                        <a:ea typeface="Times New Roman"/>
                      </a:endParaRPr>
                    </a:p>
                  </a:txBody>
                  <a:tcPr marL="0" marR="0" marT="0" marB="0" anchor="ctr"/>
                </a:tc>
                <a:tc>
                  <a:txBody>
                    <a:bodyPr/>
                    <a:lstStyle/>
                    <a:p>
                      <a:pPr algn="r">
                        <a:spcAft>
                          <a:spcPts val="0"/>
                        </a:spcAft>
                      </a:pPr>
                      <a:r>
                        <a:rPr lang="nb-NO" sz="1200" dirty="0">
                          <a:effectLst/>
                        </a:rPr>
                        <a:t>64 </a:t>
                      </a:r>
                      <a:endParaRPr lang="nb-NO" sz="1200" dirty="0">
                        <a:effectLst/>
                        <a:latin typeface="Times New Roman"/>
                        <a:ea typeface="Times New Roman"/>
                      </a:endParaRPr>
                    </a:p>
                  </a:txBody>
                  <a:tcPr marL="0" marR="0" marT="0" marB="0" anchor="ctr"/>
                </a:tc>
                <a:tc>
                  <a:txBody>
                    <a:bodyPr/>
                    <a:lstStyle/>
                    <a:p>
                      <a:pPr algn="r">
                        <a:spcAft>
                          <a:spcPts val="0"/>
                        </a:spcAft>
                      </a:pPr>
                      <a:r>
                        <a:rPr lang="nb-NO" sz="1200" dirty="0">
                          <a:effectLst/>
                        </a:rPr>
                        <a:t>49 </a:t>
                      </a:r>
                      <a:endParaRPr lang="nb-NO" sz="1200" dirty="0">
                        <a:effectLst/>
                        <a:latin typeface="Times New Roman"/>
                        <a:ea typeface="Times New Roman"/>
                      </a:endParaRPr>
                    </a:p>
                  </a:txBody>
                  <a:tcPr marL="0" marR="0" marT="0" marB="0" anchor="ctr"/>
                </a:tc>
                <a:tc>
                  <a:txBody>
                    <a:bodyPr/>
                    <a:lstStyle/>
                    <a:p>
                      <a:pPr algn="r">
                        <a:spcAft>
                          <a:spcPts val="0"/>
                        </a:spcAft>
                      </a:pPr>
                      <a:r>
                        <a:rPr lang="nb-NO" sz="1200" dirty="0">
                          <a:effectLst/>
                        </a:rPr>
                        <a:t>36 </a:t>
                      </a:r>
                      <a:endParaRPr lang="nb-NO" sz="1200" dirty="0">
                        <a:effectLst/>
                        <a:latin typeface="Times New Roman"/>
                        <a:ea typeface="Times New Roman"/>
                      </a:endParaRPr>
                    </a:p>
                  </a:txBody>
                  <a:tcPr marL="0" marR="0" marT="0" marB="0" anchor="ctr"/>
                </a:tc>
                <a:tc>
                  <a:txBody>
                    <a:bodyPr/>
                    <a:lstStyle/>
                    <a:p>
                      <a:pPr algn="r">
                        <a:spcAft>
                          <a:spcPts val="0"/>
                        </a:spcAft>
                      </a:pPr>
                      <a:r>
                        <a:rPr lang="nb-NO" sz="1200" dirty="0">
                          <a:effectLst/>
                        </a:rPr>
                        <a:t>494 </a:t>
                      </a:r>
                      <a:endParaRPr lang="nb-NO" sz="1200" dirty="0">
                        <a:effectLst/>
                        <a:latin typeface="Times New Roman"/>
                        <a:ea typeface="Times New Roman"/>
                      </a:endParaRPr>
                    </a:p>
                  </a:txBody>
                  <a:tcPr marL="0" marR="0" marT="0" marB="0" anchor="ctr"/>
                </a:tc>
                <a:tc>
                  <a:txBody>
                    <a:bodyPr/>
                    <a:lstStyle/>
                    <a:p>
                      <a:pPr algn="r">
                        <a:spcAft>
                          <a:spcPts val="0"/>
                        </a:spcAft>
                      </a:pPr>
                      <a:r>
                        <a:rPr lang="nb-NO" sz="1200" dirty="0">
                          <a:effectLst/>
                        </a:rPr>
                        <a:t>455</a:t>
                      </a:r>
                      <a:endParaRPr lang="nb-NO" sz="1200" dirty="0">
                        <a:effectLst/>
                        <a:latin typeface="Times New Roman"/>
                        <a:ea typeface="Times New Roman"/>
                      </a:endParaRPr>
                    </a:p>
                  </a:txBody>
                  <a:tcPr marL="0" marR="0" marT="0" marB="0" anchor="ctr"/>
                </a:tc>
                <a:tc>
                  <a:txBody>
                    <a:bodyPr/>
                    <a:lstStyle/>
                    <a:p>
                      <a:pPr algn="r">
                        <a:spcAft>
                          <a:spcPts val="0"/>
                        </a:spcAft>
                      </a:pPr>
                      <a:r>
                        <a:rPr lang="nb-NO" sz="1200" dirty="0">
                          <a:effectLst/>
                        </a:rPr>
                        <a:t>654</a:t>
                      </a:r>
                      <a:endParaRPr lang="nb-NO" sz="1200" dirty="0">
                        <a:effectLst/>
                        <a:latin typeface="Times New Roman"/>
                        <a:ea typeface="Times New Roman"/>
                      </a:endParaRPr>
                    </a:p>
                  </a:txBody>
                  <a:tcPr marL="0" marR="0" marT="0" marB="0" anchor="ctr"/>
                </a:tc>
                <a:tc>
                  <a:txBody>
                    <a:bodyPr/>
                    <a:lstStyle/>
                    <a:p>
                      <a:pPr algn="r">
                        <a:spcAft>
                          <a:spcPts val="0"/>
                        </a:spcAft>
                      </a:pPr>
                      <a:r>
                        <a:rPr lang="nb-NO" sz="1200" dirty="0">
                          <a:effectLst/>
                        </a:rPr>
                        <a:t>1148</a:t>
                      </a:r>
                      <a:endParaRPr lang="nb-NO" sz="1200" dirty="0">
                        <a:effectLst/>
                        <a:latin typeface="Times New Roman"/>
                        <a:ea typeface="Times New Roman"/>
                      </a:endParaRPr>
                    </a:p>
                  </a:txBody>
                  <a:tcPr marL="0" marR="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4855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b-NO" dirty="0"/>
              <a:t>  </a:t>
            </a:r>
          </a:p>
        </p:txBody>
      </p:sp>
      <p:sp>
        <p:nvSpPr>
          <p:cNvPr id="5" name="Plassholder for tekst 4"/>
          <p:cNvSpPr>
            <a:spLocks noGrp="1"/>
          </p:cNvSpPr>
          <p:nvPr>
            <p:ph type="body" idx="1"/>
          </p:nvPr>
        </p:nvSpPr>
        <p:spPr/>
        <p:txBody>
          <a:bodyPr/>
          <a:lstStyle/>
          <a:p>
            <a:endParaRPr lang="nb-NO"/>
          </a:p>
        </p:txBody>
      </p:sp>
      <p:sp>
        <p:nvSpPr>
          <p:cNvPr id="7" name="Plassholder for tekst 6"/>
          <p:cNvSpPr>
            <a:spLocks noGrp="1"/>
          </p:cNvSpPr>
          <p:nvPr>
            <p:ph type="body" sz="quarter" idx="3"/>
          </p:nvPr>
        </p:nvSpPr>
        <p:spPr/>
        <p:txBody>
          <a:bodyPr/>
          <a:lstStyle/>
          <a:p>
            <a:endParaRPr lang="nb-NO"/>
          </a:p>
        </p:txBody>
      </p:sp>
      <p:sp>
        <p:nvSpPr>
          <p:cNvPr id="8" name="Plassholder for innhold 7"/>
          <p:cNvSpPr>
            <a:spLocks noGrp="1"/>
          </p:cNvSpPr>
          <p:nvPr>
            <p:ph sz="quarter" idx="4"/>
          </p:nvPr>
        </p:nvSpPr>
        <p:spPr>
          <a:xfrm>
            <a:off x="142844" y="2492896"/>
            <a:ext cx="8533612" cy="4365104"/>
          </a:xfrm>
        </p:spPr>
        <p:txBody>
          <a:bodyPr>
            <a:noAutofit/>
          </a:bodyPr>
          <a:lstStyle/>
          <a:p>
            <a:pPr marL="0" indent="0">
              <a:buNone/>
            </a:pPr>
            <a:r>
              <a:rPr lang="nb-NO" sz="1600" b="1" dirty="0"/>
              <a:t>Barne- og ungdomsgrupper i klatring/buldring</a:t>
            </a:r>
          </a:p>
          <a:p>
            <a:r>
              <a:rPr lang="nb-NO" sz="1600" dirty="0"/>
              <a:t>Vi har pr i dag 6 barne- og ungdomsgrupper</a:t>
            </a:r>
          </a:p>
          <a:p>
            <a:pPr marL="0" indent="0">
              <a:buNone/>
            </a:pPr>
            <a:r>
              <a:rPr lang="nb-NO" sz="1600" dirty="0"/>
              <a:t>Mandager: Nybegynnergruppe klatring + buldring 5-8 år</a:t>
            </a:r>
          </a:p>
          <a:p>
            <a:pPr marL="0" indent="0">
              <a:buNone/>
            </a:pPr>
            <a:r>
              <a:rPr lang="nb-NO" sz="1600" dirty="0"/>
              <a:t>Tirsdag: Videregåendegruppe klatring + buldregruppe for barn i alderen 8-11 år</a:t>
            </a:r>
          </a:p>
          <a:p>
            <a:pPr marL="0" indent="0">
              <a:buNone/>
            </a:pPr>
            <a:r>
              <a:rPr lang="nb-NO" sz="1600" dirty="0"/>
              <a:t>Onsdag: Videregåendegruppe klatring</a:t>
            </a:r>
          </a:p>
          <a:p>
            <a:pPr marL="0" indent="0">
              <a:buNone/>
            </a:pPr>
            <a:r>
              <a:rPr lang="nb-NO" sz="1600" dirty="0"/>
              <a:t>Torsdag: Satsningsgruppe for konkurranse ungdom</a:t>
            </a:r>
          </a:p>
          <a:p>
            <a:pPr marL="0" indent="0">
              <a:buNone/>
            </a:pPr>
            <a:endParaRPr lang="nb-NO" sz="1600" dirty="0"/>
          </a:p>
          <a:p>
            <a:pPr marL="0" indent="0">
              <a:buNone/>
            </a:pPr>
            <a:r>
              <a:rPr lang="nb-NO" sz="1600" dirty="0"/>
              <a:t>Noen av gruppene har hatt utebuldring på Forus ved pent vær tidlig høst og vår.</a:t>
            </a:r>
          </a:p>
          <a:p>
            <a:pPr marL="0" indent="0">
              <a:buNone/>
            </a:pPr>
            <a:endParaRPr lang="nb-NO" sz="1600" dirty="0"/>
          </a:p>
          <a:p>
            <a:pPr marL="0" indent="0">
              <a:buNone/>
            </a:pPr>
            <a:r>
              <a:rPr lang="nb-NO" sz="1600" dirty="0"/>
              <a:t>Flere fra satsningsgruppen har vært rundt og konkurrert i NC .</a:t>
            </a:r>
          </a:p>
          <a:p>
            <a:pPr marL="0" indent="0">
              <a:buNone/>
            </a:pPr>
            <a:r>
              <a:rPr lang="nb-NO" sz="1600" dirty="0"/>
              <a:t>BRV hadde 4 deltakere i NM buldring</a:t>
            </a:r>
          </a:p>
        </p:txBody>
      </p:sp>
      <p:pic>
        <p:nvPicPr>
          <p:cNvPr id="1026" name="Picture 2"/>
          <p:cNvPicPr>
            <a:picLocks noChangeAspect="1" noChangeArrowheads="1"/>
          </p:cNvPicPr>
          <p:nvPr/>
        </p:nvPicPr>
        <p:blipFill>
          <a:blip r:embed="rId2" cstate="print"/>
          <a:srcRect l="312" t="1048"/>
          <a:stretch>
            <a:fillRect/>
          </a:stretch>
        </p:blipFill>
        <p:spPr bwMode="auto">
          <a:xfrm>
            <a:off x="-2464" y="2870"/>
            <a:ext cx="9145042" cy="2211185"/>
          </a:xfrm>
          <a:prstGeom prst="rect">
            <a:avLst/>
          </a:prstGeom>
          <a:noFill/>
          <a:ln w="9525">
            <a:noFill/>
            <a:miter lim="800000"/>
            <a:headEnd/>
            <a:tailEnd/>
          </a:ln>
          <a:effectLst/>
        </p:spPr>
      </p:pic>
      <p:sp>
        <p:nvSpPr>
          <p:cNvPr id="11" name="TekstSylinder 10"/>
          <p:cNvSpPr txBox="1"/>
          <p:nvPr/>
        </p:nvSpPr>
        <p:spPr>
          <a:xfrm>
            <a:off x="714348" y="785794"/>
            <a:ext cx="1384025" cy="646331"/>
          </a:xfrm>
          <a:prstGeom prst="rect">
            <a:avLst/>
          </a:prstGeom>
          <a:noFill/>
        </p:spPr>
        <p:txBody>
          <a:bodyPr wrap="none" rtlCol="0">
            <a:spAutoFit/>
            <a:scene3d>
              <a:camera prst="orthographicFront"/>
              <a:lightRig rig="soft" dir="t">
                <a:rot lat="0" lon="0" rev="10800000"/>
              </a:lightRig>
            </a:scene3d>
            <a:sp3d>
              <a:bevelT w="27940" h="12700"/>
              <a:contourClr>
                <a:srgbClr val="DDDDDD"/>
              </a:contourClr>
            </a:sp3d>
          </a:bodyPr>
          <a:lstStyle/>
          <a:p>
            <a:r>
              <a:rPr lang="nb-NO" b="1" spc="150" dirty="0">
                <a:ln w="11430"/>
                <a:solidFill>
                  <a:srgbClr val="F8F8F8"/>
                </a:solidFill>
                <a:effectLst>
                  <a:outerShdw blurRad="25400" algn="tl" rotWithShape="0">
                    <a:srgbClr val="000000">
                      <a:alpha val="43000"/>
                    </a:srgbClr>
                  </a:outerShdw>
                </a:effectLst>
              </a:rPr>
              <a:t>Aktiviteter</a:t>
            </a:r>
          </a:p>
          <a:p>
            <a:endParaRPr lang="nb-NO" b="1" spc="150" dirty="0">
              <a:ln w="11430"/>
              <a:solidFill>
                <a:srgbClr val="F8F8F8"/>
              </a:solidFill>
              <a:effectLst>
                <a:outerShdw blurRad="25400" algn="tl" rotWithShape="0">
                  <a:srgbClr val="000000">
                    <a:alpha val="43000"/>
                  </a:srgbClr>
                </a:outerShdw>
              </a:effectLst>
            </a:endParaRPr>
          </a:p>
        </p:txBody>
      </p:sp>
      <p:sp>
        <p:nvSpPr>
          <p:cNvPr id="9" name="TekstSylinder 9"/>
          <p:cNvSpPr txBox="1"/>
          <p:nvPr/>
        </p:nvSpPr>
        <p:spPr>
          <a:xfrm>
            <a:off x="142844" y="142852"/>
            <a:ext cx="1751570" cy="369332"/>
          </a:xfrm>
          <a:prstGeom prst="rect">
            <a:avLst/>
          </a:prstGeom>
          <a:noFill/>
        </p:spPr>
        <p:txBody>
          <a:bodyPr wrap="none" rtlCol="0">
            <a:spAutoFit/>
            <a:scene3d>
              <a:camera prst="orthographicFront"/>
              <a:lightRig rig="soft" dir="t">
                <a:rot lat="0" lon="0" rev="10800000"/>
              </a:lightRig>
            </a:scene3d>
            <a:sp3d>
              <a:bevelT w="27940" h="12700"/>
              <a:contourClr>
                <a:srgbClr val="DDDDDD"/>
              </a:contourClr>
            </a:sp3d>
          </a:bodyPr>
          <a:lstStyle/>
          <a:p>
            <a:r>
              <a:rPr lang="nb-NO" b="1" spc="150" dirty="0">
                <a:ln w="11430"/>
                <a:solidFill>
                  <a:srgbClr val="F8F8F8"/>
                </a:solidFill>
                <a:effectLst>
                  <a:outerShdw blurRad="25400" algn="tl" rotWithShape="0">
                    <a:srgbClr val="000000">
                      <a:alpha val="43000"/>
                    </a:srgbClr>
                  </a:outerShdw>
                </a:effectLst>
              </a:rPr>
              <a:t>Årsmøte 2017</a:t>
            </a:r>
            <a:endParaRPr lang="nb-NO" b="1" strike="sngStrike" spc="150" dirty="0">
              <a:ln w="11430"/>
              <a:solidFill>
                <a:srgbClr val="FF0000"/>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3678066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endParaRPr lang="nb-NO" dirty="0"/>
          </a:p>
        </p:txBody>
      </p:sp>
      <p:sp>
        <p:nvSpPr>
          <p:cNvPr id="5" name="Plassholder for tekst 4"/>
          <p:cNvSpPr>
            <a:spLocks noGrp="1"/>
          </p:cNvSpPr>
          <p:nvPr>
            <p:ph type="body" idx="1"/>
          </p:nvPr>
        </p:nvSpPr>
        <p:spPr/>
        <p:txBody>
          <a:bodyPr/>
          <a:lstStyle/>
          <a:p>
            <a:endParaRPr lang="nb-NO"/>
          </a:p>
        </p:txBody>
      </p:sp>
      <p:sp>
        <p:nvSpPr>
          <p:cNvPr id="7" name="Plassholder for tekst 6"/>
          <p:cNvSpPr>
            <a:spLocks noGrp="1"/>
          </p:cNvSpPr>
          <p:nvPr>
            <p:ph type="body" sz="quarter" idx="3"/>
          </p:nvPr>
        </p:nvSpPr>
        <p:spPr/>
        <p:txBody>
          <a:bodyPr/>
          <a:lstStyle/>
          <a:p>
            <a:endParaRPr lang="nb-NO"/>
          </a:p>
        </p:txBody>
      </p:sp>
      <p:pic>
        <p:nvPicPr>
          <p:cNvPr id="1026" name="Picture 2"/>
          <p:cNvPicPr>
            <a:picLocks noChangeAspect="1" noChangeArrowheads="1"/>
          </p:cNvPicPr>
          <p:nvPr/>
        </p:nvPicPr>
        <p:blipFill>
          <a:blip r:embed="rId2" cstate="print"/>
          <a:srcRect l="312" t="1048"/>
          <a:stretch>
            <a:fillRect/>
          </a:stretch>
        </p:blipFill>
        <p:spPr bwMode="auto">
          <a:xfrm>
            <a:off x="-2464" y="2870"/>
            <a:ext cx="9145042" cy="2211185"/>
          </a:xfrm>
          <a:prstGeom prst="rect">
            <a:avLst/>
          </a:prstGeom>
          <a:noFill/>
          <a:ln w="9525">
            <a:noFill/>
            <a:miter lim="800000"/>
            <a:headEnd/>
            <a:tailEnd/>
          </a:ln>
          <a:effectLst/>
        </p:spPr>
      </p:pic>
      <p:sp>
        <p:nvSpPr>
          <p:cNvPr id="10" name="TekstSylinder 9"/>
          <p:cNvSpPr txBox="1"/>
          <p:nvPr/>
        </p:nvSpPr>
        <p:spPr>
          <a:xfrm>
            <a:off x="142844" y="142852"/>
            <a:ext cx="1751570" cy="369332"/>
          </a:xfrm>
          <a:prstGeom prst="rect">
            <a:avLst/>
          </a:prstGeom>
          <a:noFill/>
        </p:spPr>
        <p:txBody>
          <a:bodyPr wrap="none" rtlCol="0">
            <a:spAutoFit/>
            <a:scene3d>
              <a:camera prst="orthographicFront"/>
              <a:lightRig rig="soft" dir="t">
                <a:rot lat="0" lon="0" rev="10800000"/>
              </a:lightRig>
            </a:scene3d>
            <a:sp3d>
              <a:bevelT w="27940" h="12700"/>
              <a:contourClr>
                <a:srgbClr val="DDDDDD"/>
              </a:contourClr>
            </a:sp3d>
          </a:bodyPr>
          <a:lstStyle/>
          <a:p>
            <a:r>
              <a:rPr lang="nb-NO" b="1" spc="150" dirty="0">
                <a:ln w="11430"/>
                <a:solidFill>
                  <a:srgbClr val="F8F8F8"/>
                </a:solidFill>
                <a:effectLst>
                  <a:outerShdw blurRad="25400" algn="tl" rotWithShape="0">
                    <a:srgbClr val="000000">
                      <a:alpha val="43000"/>
                    </a:srgbClr>
                  </a:outerShdw>
                </a:effectLst>
              </a:rPr>
              <a:t>Årsmøte 2017</a:t>
            </a:r>
          </a:p>
        </p:txBody>
      </p:sp>
      <p:sp>
        <p:nvSpPr>
          <p:cNvPr id="11" name="TekstSylinder 10"/>
          <p:cNvSpPr txBox="1"/>
          <p:nvPr/>
        </p:nvSpPr>
        <p:spPr>
          <a:xfrm>
            <a:off x="827584" y="3235623"/>
            <a:ext cx="7344816" cy="769441"/>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nb-NO" sz="4400" b="1" spc="150" dirty="0">
                <a:ln w="11430"/>
                <a:effectLst>
                  <a:outerShdw blurRad="25400" algn="tl" rotWithShape="0">
                    <a:srgbClr val="000000">
                      <a:alpha val="43000"/>
                    </a:srgbClr>
                  </a:outerShdw>
                </a:effectLst>
              </a:rPr>
              <a:t>Regnskap 2016</a:t>
            </a:r>
          </a:p>
        </p:txBody>
      </p:sp>
    </p:spTree>
    <p:extLst>
      <p:ext uri="{BB962C8B-B14F-4D97-AF65-F5344CB8AC3E}">
        <p14:creationId xmlns:p14="http://schemas.microsoft.com/office/powerpoint/2010/main" val="267099464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23210</TotalTime>
  <Words>583</Words>
  <Application>Microsoft Office PowerPoint</Application>
  <PresentationFormat>Skjermfremvisning (4:3)</PresentationFormat>
  <Paragraphs>154</Paragraphs>
  <Slides>14</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14</vt:i4>
      </vt:variant>
    </vt:vector>
  </HeadingPairs>
  <TitlesOfParts>
    <vt:vector size="18" baseType="lpstr">
      <vt:lpstr>Arial</vt:lpstr>
      <vt:lpstr>Calibri</vt:lpstr>
      <vt:lpstr>Times New Roman</vt:lpstr>
      <vt:lpstr>Office-tema</vt:lpstr>
      <vt:lpstr>PowerPoint-presentasjon</vt:lpstr>
      <vt:lpstr>PowerPoint-presentasjon</vt:lpstr>
      <vt:lpstr>  </vt:lpstr>
      <vt:lpstr>  </vt:lpstr>
      <vt:lpstr>  </vt:lpstr>
      <vt:lpstr>  </vt:lpstr>
      <vt:lpstr>  </vt:lpstr>
      <vt:lpstr>  </vt:lpstr>
      <vt:lpstr>PowerPoint-presentasjon</vt:lpstr>
      <vt:lpstr>PowerPoint-presentasjon</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Ross Offshore</dc:creator>
  <cp:lastModifiedBy>Harald Kleven</cp:lastModifiedBy>
  <cp:revision>144</cp:revision>
  <cp:lastPrinted>2012-02-27T19:22:23Z</cp:lastPrinted>
  <dcterms:created xsi:type="dcterms:W3CDTF">2013-02-05T15:25:23Z</dcterms:created>
  <dcterms:modified xsi:type="dcterms:W3CDTF">2017-02-11T15:01:06Z</dcterms:modified>
</cp:coreProperties>
</file>